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25" r:id="rId5"/>
    <p:sldId id="514" r:id="rId6"/>
    <p:sldId id="527" r:id="rId7"/>
    <p:sldId id="529" r:id="rId8"/>
    <p:sldId id="494" r:id="rId9"/>
    <p:sldId id="481" r:id="rId10"/>
    <p:sldId id="517" r:id="rId11"/>
    <p:sldId id="488" r:id="rId12"/>
    <p:sldId id="489" r:id="rId13"/>
    <p:sldId id="518" r:id="rId14"/>
    <p:sldId id="490" r:id="rId15"/>
    <p:sldId id="336" r:id="rId16"/>
    <p:sldId id="496" r:id="rId17"/>
    <p:sldId id="406" r:id="rId18"/>
    <p:sldId id="407" r:id="rId19"/>
    <p:sldId id="467" r:id="rId20"/>
    <p:sldId id="421" r:id="rId21"/>
    <p:sldId id="510" r:id="rId22"/>
    <p:sldId id="522" r:id="rId23"/>
    <p:sldId id="431" r:id="rId24"/>
    <p:sldId id="432" r:id="rId25"/>
    <p:sldId id="438" r:id="rId26"/>
    <p:sldId id="519" r:id="rId27"/>
    <p:sldId id="520" r:id="rId28"/>
    <p:sldId id="474" r:id="rId29"/>
    <p:sldId id="521" r:id="rId30"/>
    <p:sldId id="46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7931E"/>
    <a:srgbClr val="008000"/>
    <a:srgbClr val="D2DEEF"/>
    <a:srgbClr val="C7A1E3"/>
    <a:srgbClr val="FFCCCC"/>
    <a:srgbClr val="50999B"/>
    <a:srgbClr val="FFD500"/>
    <a:srgbClr val="954F7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.Grafici%20Osservatorio%20e%20Monitor%20collegati%20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.Grafici%20Osservatorio%20e%20Monitor%20collegati%20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.Grafici%20Osservatorio%20collegati%20alla%20present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3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4.bin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6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2%20-%20Dati%20depositi_Veneto%20+%20grafico%20PFN.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redito%20BCE%20-%20agg%2009202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1%20-%20Impieghi%20BI%20e%20dati%20mercato%20del%20c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confindustriavenest.sharepoint.com/sites/cve_finanza/Documenti%20condivisi/5%20-%20Prodotti%20&amp;%20Servizi/FinMonitor&#174;/2025/2%20-%20Osservatorio%20Tassi/2025H2/2%20-%20Dati%20per%20elaborazioni%20II%20semestre/.Grafici%20Osservatorio%20collegati%20alla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onfindustriavenest.sharepoint.com/sites/cve_finanza/Documenti%20condivisi/Sebastiano%20Pacquola/FinMonitor/2025/2%20-%20Osservatorio%20Tassi/2025H2/2%20-%20Dati%20per%20elaborazioni%20II%20semestre/.Grafici%20Osservatorio%20e%20Monitor%20collegati%20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3916275747726E-2"/>
          <c:y val="0.10901179087094282"/>
          <c:w val="0.87789672554927212"/>
          <c:h val="0.65381598325154489"/>
        </c:manualLayout>
      </c:layout>
      <c:lineChart>
        <c:grouping val="standard"/>
        <c:varyColors val="0"/>
        <c:ser>
          <c:idx val="1"/>
          <c:order val="0"/>
          <c:tx>
            <c:strRef>
              <c:f>'[1 - Impieghi BI e dati mercato del credito BCE - agg 092025.xlsx]ProspettoIT'!$S$7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092025.xlsx]ProspettoIT'!$B$9:$C$66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092025.xlsx]ProspettoIT'!$S$9:$S$66</c:f>
              <c:numCache>
                <c:formatCode>#,##0.###################</c:formatCode>
                <c:ptCount val="58"/>
                <c:pt idx="0">
                  <c:v>1004033179</c:v>
                </c:pt>
                <c:pt idx="1">
                  <c:v>1009924772</c:v>
                </c:pt>
                <c:pt idx="2">
                  <c:v>994756298</c:v>
                </c:pt>
                <c:pt idx="3">
                  <c:v>984252925</c:v>
                </c:pt>
                <c:pt idx="4">
                  <c:v>982331892</c:v>
                </c:pt>
                <c:pt idx="5">
                  <c:v>968071375</c:v>
                </c:pt>
                <c:pt idx="6">
                  <c:v>962507230</c:v>
                </c:pt>
                <c:pt idx="7">
                  <c:v>951978603</c:v>
                </c:pt>
                <c:pt idx="8">
                  <c:v>936553664</c:v>
                </c:pt>
                <c:pt idx="9">
                  <c:v>924994503</c:v>
                </c:pt>
                <c:pt idx="10">
                  <c:v>909468108</c:v>
                </c:pt>
                <c:pt idx="11">
                  <c:v>927377108</c:v>
                </c:pt>
                <c:pt idx="12">
                  <c:v>921253624</c:v>
                </c:pt>
                <c:pt idx="13">
                  <c:v>917260186</c:v>
                </c:pt>
                <c:pt idx="14">
                  <c:v>900842313</c:v>
                </c:pt>
                <c:pt idx="15">
                  <c:v>902794867</c:v>
                </c:pt>
                <c:pt idx="16">
                  <c:v>903900690</c:v>
                </c:pt>
                <c:pt idx="17">
                  <c:v>896119046</c:v>
                </c:pt>
                <c:pt idx="18">
                  <c:v>885452890</c:v>
                </c:pt>
                <c:pt idx="19">
                  <c:v>879539290</c:v>
                </c:pt>
                <c:pt idx="20">
                  <c:v>882081464</c:v>
                </c:pt>
                <c:pt idx="21">
                  <c:v>873295693</c:v>
                </c:pt>
                <c:pt idx="22">
                  <c:v>864953692</c:v>
                </c:pt>
                <c:pt idx="23">
                  <c:v>866272399</c:v>
                </c:pt>
                <c:pt idx="24">
                  <c:v>850500271</c:v>
                </c:pt>
                <c:pt idx="25">
                  <c:v>817220802</c:v>
                </c:pt>
                <c:pt idx="26">
                  <c:v>812959648</c:v>
                </c:pt>
                <c:pt idx="27">
                  <c:v>817954580</c:v>
                </c:pt>
                <c:pt idx="28">
                  <c:v>787571801</c:v>
                </c:pt>
                <c:pt idx="29">
                  <c:v>777922394</c:v>
                </c:pt>
                <c:pt idx="30">
                  <c:v>758875431</c:v>
                </c:pt>
                <c:pt idx="31">
                  <c:v>744356380</c:v>
                </c:pt>
                <c:pt idx="32">
                  <c:v>737379312</c:v>
                </c:pt>
                <c:pt idx="33">
                  <c:v>725721876</c:v>
                </c:pt>
                <c:pt idx="34">
                  <c:v>708194881</c:v>
                </c:pt>
                <c:pt idx="35">
                  <c:v>727071339</c:v>
                </c:pt>
                <c:pt idx="36">
                  <c:v>742227052</c:v>
                </c:pt>
                <c:pt idx="37">
                  <c:v>756546242</c:v>
                </c:pt>
                <c:pt idx="38">
                  <c:v>747836188</c:v>
                </c:pt>
                <c:pt idx="39">
                  <c:v>752749849</c:v>
                </c:pt>
                <c:pt idx="40">
                  <c:v>747058715</c:v>
                </c:pt>
                <c:pt idx="41">
                  <c:v>738039043</c:v>
                </c:pt>
                <c:pt idx="42">
                  <c:v>743187837</c:v>
                </c:pt>
                <c:pt idx="43">
                  <c:v>746761438</c:v>
                </c:pt>
                <c:pt idx="44">
                  <c:v>749166551</c:v>
                </c:pt>
                <c:pt idx="45">
                  <c:v>755021119</c:v>
                </c:pt>
                <c:pt idx="46">
                  <c:v>724417639</c:v>
                </c:pt>
                <c:pt idx="47">
                  <c:v>719257604</c:v>
                </c:pt>
                <c:pt idx="48">
                  <c:v>710027450</c:v>
                </c:pt>
                <c:pt idx="49">
                  <c:v>692211201</c:v>
                </c:pt>
                <c:pt idx="50">
                  <c:v>689081386</c:v>
                </c:pt>
                <c:pt idx="51">
                  <c:v>683222485</c:v>
                </c:pt>
                <c:pt idx="52">
                  <c:v>678640571</c:v>
                </c:pt>
                <c:pt idx="53">
                  <c:v>667069866</c:v>
                </c:pt>
                <c:pt idx="54">
                  <c:v>665466071</c:v>
                </c:pt>
                <c:pt idx="55">
                  <c:v>667270066</c:v>
                </c:pt>
                <c:pt idx="56">
                  <c:v>671920963</c:v>
                </c:pt>
                <c:pt idx="57">
                  <c:v>666878569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B2-4A54-850E-4AAA3C05F9FC}"/>
            </c:ext>
          </c:extLst>
        </c:ser>
        <c:ser>
          <c:idx val="3"/>
          <c:order val="1"/>
          <c:tx>
            <c:strRef>
              <c:f>'[1 - Impieghi BI e dati mercato del credito BCE - agg 092025.xlsx]ProspettoIT'!$U$7</c:f>
              <c:strCache>
                <c:ptCount val="1"/>
                <c:pt idx="0">
                  <c:v>Servizi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092025.xlsx]ProspettoIT'!$B$9:$C$66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092025.xlsx]ProspettoIT'!$U$9:$U$66</c:f>
              <c:numCache>
                <c:formatCode>#,##0.###################</c:formatCode>
                <c:ptCount val="58"/>
                <c:pt idx="0">
                  <c:v>495151599</c:v>
                </c:pt>
                <c:pt idx="1">
                  <c:v>497272787</c:v>
                </c:pt>
                <c:pt idx="2">
                  <c:v>494265243</c:v>
                </c:pt>
                <c:pt idx="3">
                  <c:v>488590362</c:v>
                </c:pt>
                <c:pt idx="4">
                  <c:v>488458453</c:v>
                </c:pt>
                <c:pt idx="5">
                  <c:v>482784873</c:v>
                </c:pt>
                <c:pt idx="6">
                  <c:v>480708492</c:v>
                </c:pt>
                <c:pt idx="7">
                  <c:v>475389888</c:v>
                </c:pt>
                <c:pt idx="8">
                  <c:v>466136937</c:v>
                </c:pt>
                <c:pt idx="9">
                  <c:v>458817478</c:v>
                </c:pt>
                <c:pt idx="10">
                  <c:v>454025104</c:v>
                </c:pt>
                <c:pt idx="11">
                  <c:v>461388793</c:v>
                </c:pt>
                <c:pt idx="12">
                  <c:v>458462238</c:v>
                </c:pt>
                <c:pt idx="13">
                  <c:v>455310278</c:v>
                </c:pt>
                <c:pt idx="14">
                  <c:v>446595692</c:v>
                </c:pt>
                <c:pt idx="15">
                  <c:v>447164431</c:v>
                </c:pt>
                <c:pt idx="16">
                  <c:v>448313352</c:v>
                </c:pt>
                <c:pt idx="17">
                  <c:v>442943220</c:v>
                </c:pt>
                <c:pt idx="18">
                  <c:v>441483418</c:v>
                </c:pt>
                <c:pt idx="19">
                  <c:v>437988064</c:v>
                </c:pt>
                <c:pt idx="20">
                  <c:v>445456204</c:v>
                </c:pt>
                <c:pt idx="21">
                  <c:v>442817832</c:v>
                </c:pt>
                <c:pt idx="22">
                  <c:v>444520384</c:v>
                </c:pt>
                <c:pt idx="23">
                  <c:v>443552041</c:v>
                </c:pt>
                <c:pt idx="24">
                  <c:v>436428861</c:v>
                </c:pt>
                <c:pt idx="25">
                  <c:v>419904158</c:v>
                </c:pt>
                <c:pt idx="26">
                  <c:v>420387078</c:v>
                </c:pt>
                <c:pt idx="27">
                  <c:v>423105226</c:v>
                </c:pt>
                <c:pt idx="28">
                  <c:v>408206008</c:v>
                </c:pt>
                <c:pt idx="29">
                  <c:v>405841454</c:v>
                </c:pt>
                <c:pt idx="30">
                  <c:v>400563690</c:v>
                </c:pt>
                <c:pt idx="31">
                  <c:v>391242094</c:v>
                </c:pt>
                <c:pt idx="32">
                  <c:v>387813145</c:v>
                </c:pt>
                <c:pt idx="33">
                  <c:v>380161886</c:v>
                </c:pt>
                <c:pt idx="34">
                  <c:v>374759040</c:v>
                </c:pt>
                <c:pt idx="35">
                  <c:v>387310768</c:v>
                </c:pt>
                <c:pt idx="36">
                  <c:v>395797441</c:v>
                </c:pt>
                <c:pt idx="37">
                  <c:v>400008736</c:v>
                </c:pt>
                <c:pt idx="38">
                  <c:v>397972700</c:v>
                </c:pt>
                <c:pt idx="39">
                  <c:v>399633592</c:v>
                </c:pt>
                <c:pt idx="40">
                  <c:v>398469775</c:v>
                </c:pt>
                <c:pt idx="41">
                  <c:v>392146296</c:v>
                </c:pt>
                <c:pt idx="42">
                  <c:v>394927557</c:v>
                </c:pt>
                <c:pt idx="43">
                  <c:v>394798678</c:v>
                </c:pt>
                <c:pt idx="44">
                  <c:v>397586519</c:v>
                </c:pt>
                <c:pt idx="45">
                  <c:v>402748757</c:v>
                </c:pt>
                <c:pt idx="46">
                  <c:v>385912368</c:v>
                </c:pt>
                <c:pt idx="47">
                  <c:v>382022520</c:v>
                </c:pt>
                <c:pt idx="48">
                  <c:v>377702918</c:v>
                </c:pt>
                <c:pt idx="49">
                  <c:v>371498679</c:v>
                </c:pt>
                <c:pt idx="50">
                  <c:v>371922627</c:v>
                </c:pt>
                <c:pt idx="51">
                  <c:v>370174476</c:v>
                </c:pt>
                <c:pt idx="52">
                  <c:v>370528194</c:v>
                </c:pt>
                <c:pt idx="53">
                  <c:v>362105910</c:v>
                </c:pt>
                <c:pt idx="54">
                  <c:v>361213659</c:v>
                </c:pt>
                <c:pt idx="55">
                  <c:v>363842390</c:v>
                </c:pt>
                <c:pt idx="56">
                  <c:v>365657931</c:v>
                </c:pt>
                <c:pt idx="57">
                  <c:v>364083825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B2-4A54-850E-4AAA3C05F9FC}"/>
            </c:ext>
          </c:extLst>
        </c:ser>
        <c:ser>
          <c:idx val="2"/>
          <c:order val="2"/>
          <c:tx>
            <c:strRef>
              <c:f>'[1 - Impieghi BI e dati mercato del credito BCE - agg 092025.xlsx]ProspettoIT'!$T$7</c:f>
              <c:strCache>
                <c:ptCount val="1"/>
                <c:pt idx="0">
                  <c:v>Attività industriali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092025.xlsx]ProspettoIT'!$B$9:$C$66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092025.xlsx]ProspettoIT'!$T$9:$T$66</c:f>
              <c:numCache>
                <c:formatCode>#,##0.###################</c:formatCode>
                <c:ptCount val="58"/>
                <c:pt idx="0">
                  <c:v>289817495</c:v>
                </c:pt>
                <c:pt idx="1">
                  <c:v>292818269</c:v>
                </c:pt>
                <c:pt idx="2">
                  <c:v>284127257</c:v>
                </c:pt>
                <c:pt idx="3">
                  <c:v>281482085</c:v>
                </c:pt>
                <c:pt idx="4">
                  <c:v>281036751</c:v>
                </c:pt>
                <c:pt idx="5">
                  <c:v>273322817</c:v>
                </c:pt>
                <c:pt idx="6">
                  <c:v>270015877</c:v>
                </c:pt>
                <c:pt idx="7">
                  <c:v>266227839</c:v>
                </c:pt>
                <c:pt idx="8">
                  <c:v>261884762</c:v>
                </c:pt>
                <c:pt idx="9">
                  <c:v>258975798</c:v>
                </c:pt>
                <c:pt idx="10">
                  <c:v>251482322</c:v>
                </c:pt>
                <c:pt idx="11">
                  <c:v>260750056</c:v>
                </c:pt>
                <c:pt idx="12">
                  <c:v>260255408</c:v>
                </c:pt>
                <c:pt idx="13">
                  <c:v>259481029</c:v>
                </c:pt>
                <c:pt idx="14">
                  <c:v>255244779</c:v>
                </c:pt>
                <c:pt idx="15">
                  <c:v>256673443</c:v>
                </c:pt>
                <c:pt idx="16">
                  <c:v>257633570</c:v>
                </c:pt>
                <c:pt idx="17">
                  <c:v>256814703</c:v>
                </c:pt>
                <c:pt idx="18">
                  <c:v>252283585</c:v>
                </c:pt>
                <c:pt idx="19">
                  <c:v>253302774</c:v>
                </c:pt>
                <c:pt idx="20">
                  <c:v>251771385</c:v>
                </c:pt>
                <c:pt idx="21">
                  <c:v>248124058</c:v>
                </c:pt>
                <c:pt idx="22">
                  <c:v>243630328</c:v>
                </c:pt>
                <c:pt idx="23">
                  <c:v>246748079</c:v>
                </c:pt>
                <c:pt idx="24">
                  <c:v>244796188</c:v>
                </c:pt>
                <c:pt idx="25">
                  <c:v>235934619</c:v>
                </c:pt>
                <c:pt idx="26">
                  <c:v>235852058</c:v>
                </c:pt>
                <c:pt idx="27">
                  <c:v>239316388</c:v>
                </c:pt>
                <c:pt idx="28">
                  <c:v>233288494</c:v>
                </c:pt>
                <c:pt idx="29">
                  <c:v>229558039</c:v>
                </c:pt>
                <c:pt idx="30">
                  <c:v>224978848</c:v>
                </c:pt>
                <c:pt idx="31">
                  <c:v>222936361</c:v>
                </c:pt>
                <c:pt idx="32">
                  <c:v>221553752</c:v>
                </c:pt>
                <c:pt idx="33">
                  <c:v>219591823</c:v>
                </c:pt>
                <c:pt idx="34">
                  <c:v>214963958</c:v>
                </c:pt>
                <c:pt idx="35">
                  <c:v>221029950</c:v>
                </c:pt>
                <c:pt idx="36">
                  <c:v>227962382</c:v>
                </c:pt>
                <c:pt idx="37">
                  <c:v>238284894</c:v>
                </c:pt>
                <c:pt idx="38">
                  <c:v>237676332</c:v>
                </c:pt>
                <c:pt idx="39">
                  <c:v>238947346</c:v>
                </c:pt>
                <c:pt idx="40">
                  <c:v>236258296</c:v>
                </c:pt>
                <c:pt idx="41">
                  <c:v>234277524</c:v>
                </c:pt>
                <c:pt idx="42">
                  <c:v>239968395</c:v>
                </c:pt>
                <c:pt idx="43">
                  <c:v>241463467</c:v>
                </c:pt>
                <c:pt idx="44">
                  <c:v>243017695</c:v>
                </c:pt>
                <c:pt idx="45">
                  <c:v>244179774</c:v>
                </c:pt>
                <c:pt idx="46">
                  <c:v>234386147</c:v>
                </c:pt>
                <c:pt idx="47">
                  <c:v>232796711</c:v>
                </c:pt>
                <c:pt idx="48">
                  <c:v>229471172</c:v>
                </c:pt>
                <c:pt idx="49">
                  <c:v>219145304</c:v>
                </c:pt>
                <c:pt idx="50">
                  <c:v>218031728</c:v>
                </c:pt>
                <c:pt idx="51">
                  <c:v>215117686</c:v>
                </c:pt>
                <c:pt idx="52">
                  <c:v>212185087</c:v>
                </c:pt>
                <c:pt idx="53">
                  <c:v>209304198</c:v>
                </c:pt>
                <c:pt idx="54">
                  <c:v>211122125</c:v>
                </c:pt>
                <c:pt idx="55">
                  <c:v>211502325</c:v>
                </c:pt>
                <c:pt idx="56">
                  <c:v>214489799</c:v>
                </c:pt>
                <c:pt idx="57">
                  <c:v>210693430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B2-4A54-850E-4AAA3C05F9FC}"/>
            </c:ext>
          </c:extLst>
        </c:ser>
        <c:ser>
          <c:idx val="4"/>
          <c:order val="3"/>
          <c:tx>
            <c:strRef>
              <c:f>'[1 - Impieghi BI e dati mercato del credito BCE - agg 092025.xlsx]ProspettoIT'!$V$7</c:f>
              <c:strCache>
                <c:ptCount val="1"/>
                <c:pt idx="0">
                  <c:v>Costruzioni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092025.xlsx]ProspettoIT'!$B$9:$C$66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092025.xlsx]ProspettoIT'!$V$9:$V$66</c:f>
              <c:numCache>
                <c:formatCode>#,##0.###################</c:formatCode>
                <c:ptCount val="58"/>
                <c:pt idx="0">
                  <c:v>176057450</c:v>
                </c:pt>
                <c:pt idx="1">
                  <c:v>176271086</c:v>
                </c:pt>
                <c:pt idx="2">
                  <c:v>172574138</c:v>
                </c:pt>
                <c:pt idx="3">
                  <c:v>170661889</c:v>
                </c:pt>
                <c:pt idx="4">
                  <c:v>169139660</c:v>
                </c:pt>
                <c:pt idx="5">
                  <c:v>168186784</c:v>
                </c:pt>
                <c:pt idx="6">
                  <c:v>167573152</c:v>
                </c:pt>
                <c:pt idx="7">
                  <c:v>166475933</c:v>
                </c:pt>
                <c:pt idx="8">
                  <c:v>164733039</c:v>
                </c:pt>
                <c:pt idx="9">
                  <c:v>163439209</c:v>
                </c:pt>
                <c:pt idx="10">
                  <c:v>159864487</c:v>
                </c:pt>
                <c:pt idx="11">
                  <c:v>160825935</c:v>
                </c:pt>
                <c:pt idx="12">
                  <c:v>158551682</c:v>
                </c:pt>
                <c:pt idx="13">
                  <c:v>158166891</c:v>
                </c:pt>
                <c:pt idx="14">
                  <c:v>154581621</c:v>
                </c:pt>
                <c:pt idx="15">
                  <c:v>154530888</c:v>
                </c:pt>
                <c:pt idx="16">
                  <c:v>153332459</c:v>
                </c:pt>
                <c:pt idx="17">
                  <c:v>151758299</c:v>
                </c:pt>
                <c:pt idx="18">
                  <c:v>147338370</c:v>
                </c:pt>
                <c:pt idx="19">
                  <c:v>144229754</c:v>
                </c:pt>
                <c:pt idx="20">
                  <c:v>141109914</c:v>
                </c:pt>
                <c:pt idx="21">
                  <c:v>138761748</c:v>
                </c:pt>
                <c:pt idx="22">
                  <c:v>133358151</c:v>
                </c:pt>
                <c:pt idx="23">
                  <c:v>132621454</c:v>
                </c:pt>
                <c:pt idx="24">
                  <c:v>126096304</c:v>
                </c:pt>
                <c:pt idx="25">
                  <c:v>118626159</c:v>
                </c:pt>
                <c:pt idx="26">
                  <c:v>113801361</c:v>
                </c:pt>
                <c:pt idx="27">
                  <c:v>112486800</c:v>
                </c:pt>
                <c:pt idx="28">
                  <c:v>104080024</c:v>
                </c:pt>
                <c:pt idx="29">
                  <c:v>100844829</c:v>
                </c:pt>
                <c:pt idx="30">
                  <c:v>92107333</c:v>
                </c:pt>
                <c:pt idx="31">
                  <c:v>89248561</c:v>
                </c:pt>
                <c:pt idx="32">
                  <c:v>87024885</c:v>
                </c:pt>
                <c:pt idx="33">
                  <c:v>85543456</c:v>
                </c:pt>
                <c:pt idx="34">
                  <c:v>78528348</c:v>
                </c:pt>
                <c:pt idx="35">
                  <c:v>78790753</c:v>
                </c:pt>
                <c:pt idx="36">
                  <c:v>78620786</c:v>
                </c:pt>
                <c:pt idx="37">
                  <c:v>78381397</c:v>
                </c:pt>
                <c:pt idx="38">
                  <c:v>72468914</c:v>
                </c:pt>
                <c:pt idx="39">
                  <c:v>73664219</c:v>
                </c:pt>
                <c:pt idx="40">
                  <c:v>71618968</c:v>
                </c:pt>
                <c:pt idx="41">
                  <c:v>71066371</c:v>
                </c:pt>
                <c:pt idx="42">
                  <c:v>67558125</c:v>
                </c:pt>
                <c:pt idx="43">
                  <c:v>69395108</c:v>
                </c:pt>
                <c:pt idx="44">
                  <c:v>67678653</c:v>
                </c:pt>
                <c:pt idx="45">
                  <c:v>67307500</c:v>
                </c:pt>
                <c:pt idx="46">
                  <c:v>63677075</c:v>
                </c:pt>
                <c:pt idx="47">
                  <c:v>64283318</c:v>
                </c:pt>
                <c:pt idx="48">
                  <c:v>62897405</c:v>
                </c:pt>
                <c:pt idx="49">
                  <c:v>61987915</c:v>
                </c:pt>
                <c:pt idx="50">
                  <c:v>59706516</c:v>
                </c:pt>
                <c:pt idx="51">
                  <c:v>59103246</c:v>
                </c:pt>
                <c:pt idx="52">
                  <c:v>57556407</c:v>
                </c:pt>
                <c:pt idx="53">
                  <c:v>57578777</c:v>
                </c:pt>
                <c:pt idx="54">
                  <c:v>54902275</c:v>
                </c:pt>
                <c:pt idx="55">
                  <c:v>53937060</c:v>
                </c:pt>
                <c:pt idx="56">
                  <c:v>53665578</c:v>
                </c:pt>
                <c:pt idx="57">
                  <c:v>53851208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B2-4A54-850E-4AAA3C05F9FC}"/>
            </c:ext>
          </c:extLst>
        </c:ser>
        <c:ser>
          <c:idx val="5"/>
          <c:order val="4"/>
          <c:tx>
            <c:strRef>
              <c:f>'[1 - Impieghi BI e dati mercato del credito BCE - agg 092025.xlsx]ProspettoIT'!$W$7</c:f>
              <c:strCache>
                <c:ptCount val="1"/>
                <c:pt idx="0">
                  <c:v>Altri codici Ateco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092025.xlsx]ProspettoIT'!$B$9:$C$66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092025.xlsx]ProspettoIT'!$W$9:$W$66</c:f>
              <c:numCache>
                <c:formatCode>#,##0.###################</c:formatCode>
                <c:ptCount val="58"/>
                <c:pt idx="0">
                  <c:v>43006635</c:v>
                </c:pt>
                <c:pt idx="1">
                  <c:v>43562630</c:v>
                </c:pt>
                <c:pt idx="2">
                  <c:v>43789660</c:v>
                </c:pt>
                <c:pt idx="3">
                  <c:v>43518589</c:v>
                </c:pt>
                <c:pt idx="4">
                  <c:v>43697028</c:v>
                </c:pt>
                <c:pt idx="5">
                  <c:v>43776901</c:v>
                </c:pt>
                <c:pt idx="6">
                  <c:v>44209709</c:v>
                </c:pt>
                <c:pt idx="7">
                  <c:v>43884943</c:v>
                </c:pt>
                <c:pt idx="8">
                  <c:v>43798926</c:v>
                </c:pt>
                <c:pt idx="9">
                  <c:v>43762018</c:v>
                </c:pt>
                <c:pt idx="10">
                  <c:v>44096195</c:v>
                </c:pt>
                <c:pt idx="11">
                  <c:v>44412324</c:v>
                </c:pt>
                <c:pt idx="12">
                  <c:v>43984296</c:v>
                </c:pt>
                <c:pt idx="13">
                  <c:v>44301988</c:v>
                </c:pt>
                <c:pt idx="14">
                  <c:v>44420221</c:v>
                </c:pt>
                <c:pt idx="15">
                  <c:v>44426105</c:v>
                </c:pt>
                <c:pt idx="16">
                  <c:v>44621309</c:v>
                </c:pt>
                <c:pt idx="17">
                  <c:v>44602824</c:v>
                </c:pt>
                <c:pt idx="18">
                  <c:v>44347517</c:v>
                </c:pt>
                <c:pt idx="19">
                  <c:v>44018698</c:v>
                </c:pt>
                <c:pt idx="20">
                  <c:v>43743961</c:v>
                </c:pt>
                <c:pt idx="21">
                  <c:v>43592055</c:v>
                </c:pt>
                <c:pt idx="22">
                  <c:v>43444829</c:v>
                </c:pt>
                <c:pt idx="23">
                  <c:v>43350825</c:v>
                </c:pt>
                <c:pt idx="24">
                  <c:v>43178918</c:v>
                </c:pt>
                <c:pt idx="25">
                  <c:v>42755866</c:v>
                </c:pt>
                <c:pt idx="26">
                  <c:v>42919151</c:v>
                </c:pt>
                <c:pt idx="27">
                  <c:v>43046166</c:v>
                </c:pt>
                <c:pt idx="28">
                  <c:v>41997275</c:v>
                </c:pt>
                <c:pt idx="29">
                  <c:v>41678072</c:v>
                </c:pt>
                <c:pt idx="30">
                  <c:v>41225560</c:v>
                </c:pt>
                <c:pt idx="31">
                  <c:v>40929364</c:v>
                </c:pt>
                <c:pt idx="32">
                  <c:v>40987530</c:v>
                </c:pt>
                <c:pt idx="33">
                  <c:v>40424711</c:v>
                </c:pt>
                <c:pt idx="34">
                  <c:v>39943535</c:v>
                </c:pt>
                <c:pt idx="35">
                  <c:v>39939868</c:v>
                </c:pt>
                <c:pt idx="36">
                  <c:v>39846443</c:v>
                </c:pt>
                <c:pt idx="37">
                  <c:v>39871215</c:v>
                </c:pt>
                <c:pt idx="38">
                  <c:v>39718242</c:v>
                </c:pt>
                <c:pt idx="39">
                  <c:v>40504692</c:v>
                </c:pt>
                <c:pt idx="40">
                  <c:v>40711676</c:v>
                </c:pt>
                <c:pt idx="41">
                  <c:v>40548852</c:v>
                </c:pt>
                <c:pt idx="42">
                  <c:v>40733760</c:v>
                </c:pt>
                <c:pt idx="43">
                  <c:v>41104185</c:v>
                </c:pt>
                <c:pt idx="44">
                  <c:v>40883684</c:v>
                </c:pt>
                <c:pt idx="45">
                  <c:v>40785088</c:v>
                </c:pt>
                <c:pt idx="46">
                  <c:v>40442049</c:v>
                </c:pt>
                <c:pt idx="47">
                  <c:v>40155055</c:v>
                </c:pt>
                <c:pt idx="48">
                  <c:v>39955955</c:v>
                </c:pt>
                <c:pt idx="49">
                  <c:v>39579303</c:v>
                </c:pt>
                <c:pt idx="50">
                  <c:v>39420515</c:v>
                </c:pt>
                <c:pt idx="51">
                  <c:v>38827077</c:v>
                </c:pt>
                <c:pt idx="52">
                  <c:v>38370883</c:v>
                </c:pt>
                <c:pt idx="53">
                  <c:v>38080981</c:v>
                </c:pt>
                <c:pt idx="54">
                  <c:v>38228012</c:v>
                </c:pt>
                <c:pt idx="55">
                  <c:v>37988291</c:v>
                </c:pt>
                <c:pt idx="56">
                  <c:v>38107655</c:v>
                </c:pt>
                <c:pt idx="57">
                  <c:v>38250106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B2-4A54-850E-4AAA3C05F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363216"/>
        <c:axId val="319378576"/>
      </c:lineChart>
      <c:dateAx>
        <c:axId val="31936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319378576"/>
        <c:crosses val="autoZero"/>
        <c:auto val="0"/>
        <c:lblOffset val="100"/>
        <c:baseTimeUnit val="months"/>
        <c:majorUnit val="2"/>
        <c:majorTimeUnit val="months"/>
        <c:minorUnit val="1"/>
      </c:dateAx>
      <c:valAx>
        <c:axId val="319378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it-IT" b="1">
                    <a:latin typeface="Aptos" panose="020B0004020202020204" pitchFamily="34" charset="0"/>
                  </a:rPr>
                  <a:t>Miliardi</a:t>
                </a:r>
              </a:p>
            </c:rich>
          </c:tx>
          <c:layout>
            <c:manualLayout>
              <c:xMode val="edge"/>
              <c:yMode val="edge"/>
              <c:x val="1.4102660582920092E-2"/>
              <c:y val="9.62032897404514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319363216"/>
        <c:crossesAt val="1"/>
        <c:crossBetween val="between"/>
        <c:majorUnit val="100000000"/>
        <c:dispUnits>
          <c:builtInUnit val="millions"/>
          <c:dispUnitsLbl>
            <c:layout>
              <c:manualLayout>
                <c:xMode val="edge"/>
                <c:yMode val="edge"/>
                <c:x val="1.5813157464989951E-2"/>
                <c:y val="7.3354291512336509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it-IT"/>
                    <a:t> 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28642722476591"/>
          <c:y val="0.87716287329189857"/>
          <c:w val="0.77065550895765866"/>
          <c:h val="4.5193156155123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07287209567364"/>
          <c:y val="8.176542062728466E-2"/>
          <c:w val="0.6476091138710881"/>
          <c:h val="0.63907696683265924"/>
        </c:manualLayout>
      </c:layout>
      <c:doughnutChart>
        <c:varyColors val="1"/>
        <c:ser>
          <c:idx val="0"/>
          <c:order val="0"/>
          <c:tx>
            <c:v>Dinamica costi bancari</c:v>
          </c:tx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C4-40F2-88A4-7B8192559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C4-40F2-88A4-7B8192559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C4-40F2-88A4-7B8192559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C4-40F2-88A4-7B8192559A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C4-40F2-88A4-7B8192559AB1}"/>
              </c:ext>
            </c:extLst>
          </c:dPt>
          <c:dLbls>
            <c:dLbl>
              <c:idx val="0"/>
              <c:layout>
                <c:manualLayout>
                  <c:x val="1.5113137106364095E-2"/>
                  <c:y val="-0.1013124115098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4-40F2-88A4-7B8192559AB1}"/>
                </c:ext>
              </c:extLst>
            </c:dLbl>
            <c:dLbl>
              <c:idx val="1"/>
              <c:layout>
                <c:manualLayout>
                  <c:x val="0.15667572130637836"/>
                  <c:y val="-4.797543657647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4-40F2-88A4-7B8192559AB1}"/>
                </c:ext>
              </c:extLst>
            </c:dLbl>
            <c:dLbl>
              <c:idx val="2"/>
              <c:layout>
                <c:manualLayout>
                  <c:x val="4.5413252552573436E-3"/>
                  <c:y val="9.8349644981769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C4-40F2-88A4-7B8192559AB1}"/>
                </c:ext>
              </c:extLst>
            </c:dLbl>
            <c:dLbl>
              <c:idx val="3"/>
              <c:layout>
                <c:manualLayout>
                  <c:x val="-0.14078108291297764"/>
                  <c:y val="-7.676069852235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C4-40F2-88A4-7B8192559AB1}"/>
                </c:ext>
              </c:extLst>
            </c:dLbl>
            <c:dLbl>
              <c:idx val="4"/>
              <c:layout>
                <c:manualLayout>
                  <c:x val="-3.6937959596866285E-2"/>
                  <c:y val="-9.780774920406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C4-40F2-88A4-7B8192559AB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'[.Grafici Osservatorio e Monitor collegati alla presentazione.xlsx]OssTassi-Risposte 2025H2'!$D$61:$D$65</c:f>
              <c:strCache>
                <c:ptCount val="5"/>
                <c:pt idx="0">
                  <c:v>Significativa riduzione</c:v>
                </c:pt>
                <c:pt idx="1">
                  <c:v>Lieve riduzione</c:v>
                </c:pt>
                <c:pt idx="2">
                  <c:v>Nessun cambiamento</c:v>
                </c:pt>
                <c:pt idx="3">
                  <c:v>Aumenti contenuti</c:v>
                </c:pt>
                <c:pt idx="4">
                  <c:v>Aumenti decisamente significativi</c:v>
                </c:pt>
              </c:strCache>
            </c:strRef>
          </c:cat>
          <c:val>
            <c:numRef>
              <c:f>'[.Grafici Osservatorio e Monitor collegati alla presentazione.xlsx]OssTassi-Risposte 2025H2'!$F$61:$F$65</c:f>
              <c:numCache>
                <c:formatCode>####.0%</c:formatCode>
                <c:ptCount val="5"/>
                <c:pt idx="0">
                  <c:v>9.0497737556561094E-3</c:v>
                </c:pt>
                <c:pt idx="1">
                  <c:v>0.15384615384615385</c:v>
                </c:pt>
                <c:pt idx="2">
                  <c:v>0.6696832579185521</c:v>
                </c:pt>
                <c:pt idx="3">
                  <c:v>0.14479638009049775</c:v>
                </c:pt>
                <c:pt idx="4">
                  <c:v>2.2624434389140271E-2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C4-40F2-88A4-7B8192559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62467191601068E-3"/>
          <c:y val="0.78154044971494285"/>
          <c:w val="0.99742375328083988"/>
          <c:h val="0.21786638525854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76187606411187E-2"/>
          <c:y val="7.5218423730221126E-2"/>
          <c:w val="0.88797702671105883"/>
          <c:h val="0.7725055606030905"/>
        </c:manualLayout>
      </c:layout>
      <c:barChart>
        <c:barDir val="col"/>
        <c:grouping val="clustered"/>
        <c:varyColors val="0"/>
        <c:ser>
          <c:idx val="2"/>
          <c:order val="0"/>
          <c:tx>
            <c:v>Migliore 2025H1</c:v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937764075240363E-2"/>
                  <c:y val="-2.2958405825695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4F-4B12-8BCC-917E883EE1A5}"/>
                </c:ext>
              </c:extLst>
            </c:dLbl>
            <c:dLbl>
              <c:idx val="5"/>
              <c:layout>
                <c:manualLayout>
                  <c:x val="-2.5134652279002367E-2"/>
                  <c:y val="1.564945226917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4F-4B12-8BCC-917E883EE1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'[.Grafici Osservatorio e Monitor collegati alla presentazione.xlsx]OssTassi-Risposte 2025H2'!$B$79:$B$84</c:f>
              <c:strCache>
                <c:ptCount val="6"/>
                <c:pt idx="0">
                  <c:v>Fido di c/c</c:v>
                </c:pt>
                <c:pt idx="1">
                  <c:v>SBF</c:v>
                </c:pt>
                <c:pt idx="2">
                  <c:v>A/Fatture</c:v>
                </c:pt>
                <c:pt idx="3">
                  <c:v>Import</c:v>
                </c:pt>
                <c:pt idx="4">
                  <c:v>Export</c:v>
                </c:pt>
                <c:pt idx="5">
                  <c:v>A/Contratti</c:v>
                </c:pt>
              </c:strCache>
            </c:strRef>
          </c:cat>
          <c:val>
            <c:numRef>
              <c:f>'[.Grafici Osservatorio e Monitor collegati alla presentazione.xlsx]OssTassi-Risposte 2025H2'!$C$86:$C$91</c:f>
              <c:numCache>
                <c:formatCode>####.00</c:formatCode>
                <c:ptCount val="6"/>
                <c:pt idx="0">
                  <c:v>4.13</c:v>
                </c:pt>
                <c:pt idx="1">
                  <c:v>2.9872103004291843</c:v>
                </c:pt>
                <c:pt idx="2">
                  <c:v>3.3769402985074626</c:v>
                </c:pt>
                <c:pt idx="3">
                  <c:v>3.1369811320754715</c:v>
                </c:pt>
                <c:pt idx="4">
                  <c:v>3.0438596491228069</c:v>
                </c:pt>
                <c:pt idx="5">
                  <c:v>3.0064102564102564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F-4B12-8BCC-917E883EE1A5}"/>
            </c:ext>
          </c:extLst>
        </c:ser>
        <c:ser>
          <c:idx val="3"/>
          <c:order val="2"/>
          <c:tx>
            <c:v>Peggiore 2025H1</c:v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53323056430263E-2"/>
                  <c:y val="1.251956181533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4F-4B12-8BCC-917E883EE1A5}"/>
                </c:ext>
              </c:extLst>
            </c:dLbl>
            <c:dLbl>
              <c:idx val="5"/>
              <c:layout>
                <c:manualLayout>
                  <c:x val="2.2740875871478335E-2"/>
                  <c:y val="1.251956181533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F-4B12-8BCC-917E883EE1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'[.Grafici Osservatorio e Monitor collegati alla presentazione.xlsx]OssTassi-Risposte 2025H2'!$B$79:$B$84</c:f>
              <c:strCache>
                <c:ptCount val="6"/>
                <c:pt idx="0">
                  <c:v>Fido di c/c</c:v>
                </c:pt>
                <c:pt idx="1">
                  <c:v>SBF</c:v>
                </c:pt>
                <c:pt idx="2">
                  <c:v>A/Fatture</c:v>
                </c:pt>
                <c:pt idx="3">
                  <c:v>Import</c:v>
                </c:pt>
                <c:pt idx="4">
                  <c:v>Export</c:v>
                </c:pt>
                <c:pt idx="5">
                  <c:v>A/Contratti</c:v>
                </c:pt>
              </c:strCache>
            </c:strRef>
          </c:cat>
          <c:val>
            <c:numRef>
              <c:f>'[.Grafici Osservatorio e Monitor collegati alla presentazione.xlsx]OssTassi-Risposte 2025H2'!$D$86:$D$91</c:f>
              <c:numCache>
                <c:formatCode>####.00</c:formatCode>
                <c:ptCount val="6"/>
                <c:pt idx="0">
                  <c:v>5.35</c:v>
                </c:pt>
                <c:pt idx="1">
                  <c:v>3.8371673819742487</c:v>
                </c:pt>
                <c:pt idx="2">
                  <c:v>4.1500000000000004</c:v>
                </c:pt>
                <c:pt idx="3">
                  <c:v>3.9</c:v>
                </c:pt>
                <c:pt idx="4">
                  <c:v>3.82</c:v>
                </c:pt>
                <c:pt idx="5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F-4B12-8BCC-917E883E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0"/>
        <c:axId val="1872796767"/>
        <c:axId val="1872798687"/>
      </c:barChart>
      <c:barChart>
        <c:barDir val="col"/>
        <c:grouping val="clustered"/>
        <c:varyColors val="0"/>
        <c:ser>
          <c:idx val="0"/>
          <c:order val="1"/>
          <c:tx>
            <c:v>Migliore 2025H2</c:v>
          </c:tx>
          <c:spPr>
            <a:solidFill>
              <a:srgbClr val="70AD4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306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'[.Grafici Osservatorio e Monitor collegati alla presentazione.xlsx]OssTassi-Risposte 2025H2'!$B$79:$B$84</c:f>
              <c:strCache>
                <c:ptCount val="6"/>
                <c:pt idx="0">
                  <c:v>Fido di c/c</c:v>
                </c:pt>
                <c:pt idx="1">
                  <c:v>SBF</c:v>
                </c:pt>
                <c:pt idx="2">
                  <c:v>A/Fatture</c:v>
                </c:pt>
                <c:pt idx="3">
                  <c:v>Import</c:v>
                </c:pt>
                <c:pt idx="4">
                  <c:v>Export</c:v>
                </c:pt>
                <c:pt idx="5">
                  <c:v>A/Contratti</c:v>
                </c:pt>
              </c:strCache>
            </c:strRef>
          </c:cat>
          <c:val>
            <c:numRef>
              <c:f>'[.Grafici Osservatorio e Monitor collegati alla presentazione.xlsx]OssTassi-Risposte 2025H2'!$C$79:$C$84</c:f>
              <c:numCache>
                <c:formatCode>####.00</c:formatCode>
                <c:ptCount val="6"/>
                <c:pt idx="0">
                  <c:v>4.3154761904761907</c:v>
                </c:pt>
                <c:pt idx="1">
                  <c:v>2.834355828220859</c:v>
                </c:pt>
                <c:pt idx="2">
                  <c:v>3.1205882352941177</c:v>
                </c:pt>
                <c:pt idx="3">
                  <c:v>2.9609375</c:v>
                </c:pt>
                <c:pt idx="4">
                  <c:v>3.0765306122448979</c:v>
                </c:pt>
                <c:pt idx="5">
                  <c:v>3.1785714285714284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F-4B12-8BCC-917E883EE1A5}"/>
            </c:ext>
          </c:extLst>
        </c:ser>
        <c:ser>
          <c:idx val="1"/>
          <c:order val="3"/>
          <c:tx>
            <c:v>Peggiore 2025H2</c:v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306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'[.Grafici Osservatorio e Monitor collegati alla presentazione.xlsx]OssTassi-Risposte 2025H2'!$B$79:$B$84</c:f>
              <c:strCache>
                <c:ptCount val="6"/>
                <c:pt idx="0">
                  <c:v>Fido di c/c</c:v>
                </c:pt>
                <c:pt idx="1">
                  <c:v>SBF</c:v>
                </c:pt>
                <c:pt idx="2">
                  <c:v>A/Fatture</c:v>
                </c:pt>
                <c:pt idx="3">
                  <c:v>Import</c:v>
                </c:pt>
                <c:pt idx="4">
                  <c:v>Export</c:v>
                </c:pt>
                <c:pt idx="5">
                  <c:v>A/Contratti</c:v>
                </c:pt>
              </c:strCache>
            </c:strRef>
          </c:cat>
          <c:val>
            <c:numRef>
              <c:f>'[.Grafici Osservatorio e Monitor collegati alla presentazione.xlsx]OssTassi-Risposte 2025H2'!$D$79:$D$84</c:f>
              <c:numCache>
                <c:formatCode>####.00</c:formatCode>
                <c:ptCount val="6"/>
                <c:pt idx="0">
                  <c:v>5.708333333333333</c:v>
                </c:pt>
                <c:pt idx="1">
                  <c:v>3.6779141104294477</c:v>
                </c:pt>
                <c:pt idx="2">
                  <c:v>3.9</c:v>
                </c:pt>
                <c:pt idx="3">
                  <c:v>3.703125</c:v>
                </c:pt>
                <c:pt idx="4">
                  <c:v>3.6122448979591835</c:v>
                </c:pt>
                <c:pt idx="5">
                  <c:v>4.2857142857142856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F-4B12-8BCC-917E883E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8455824"/>
        <c:axId val="2048454864"/>
      </c:barChart>
      <c:catAx>
        <c:axId val="187279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306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72798687"/>
        <c:crosses val="autoZero"/>
        <c:auto val="1"/>
        <c:lblAlgn val="ctr"/>
        <c:lblOffset val="100"/>
        <c:noMultiLvlLbl val="0"/>
      </c:catAx>
      <c:valAx>
        <c:axId val="1872798687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306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it-IT"/>
                  <a:t>Tasso %</a:t>
                </a:r>
              </a:p>
            </c:rich>
          </c:tx>
          <c:layout>
            <c:manualLayout>
              <c:xMode val="edge"/>
              <c:yMode val="edge"/>
              <c:x val="8.6741409664768579E-4"/>
              <c:y val="3.69295035303685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1" i="0" u="none" strike="noStrike" kern="1200" baseline="0">
                  <a:solidFill>
                    <a:srgbClr val="00306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306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872796767"/>
        <c:crosses val="autoZero"/>
        <c:crossBetween val="between"/>
      </c:valAx>
      <c:valAx>
        <c:axId val="2048454864"/>
        <c:scaling>
          <c:orientation val="minMax"/>
          <c:max val="6"/>
        </c:scaling>
        <c:delete val="1"/>
        <c:axPos val="r"/>
        <c:numFmt formatCode="####.00" sourceLinked="1"/>
        <c:majorTickMark val="out"/>
        <c:minorTickMark val="none"/>
        <c:tickLblPos val="nextTo"/>
        <c:crossAx val="2048455824"/>
        <c:crosses val="max"/>
        <c:crossBetween val="between"/>
      </c:valAx>
      <c:catAx>
        <c:axId val="204845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8454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rgbClr val="00306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200" b="1" i="0" u="none" strike="noStrike" kern="1200" baseline="0">
          <a:solidFill>
            <a:srgbClr val="003061"/>
          </a:solidFill>
          <a:latin typeface="Aptos" panose="020B0004020202020204" pitchFamily="34" charset="0"/>
          <a:ea typeface="+mn-ea"/>
          <a:cs typeface="+mn-cs"/>
        </a:defRPr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Spread applicato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C-46CF-AFFF-C1F46473BD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C-46CF-AFFF-C1F46473BD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C-46CF-AFFF-C1F46473BD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C-46CF-AFFF-C1F46473BD3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BC-46CF-AFFF-C1F46473BD3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BC-46CF-AFFF-C1F46473BD3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BC-46CF-AFFF-C1F46473BD39}"/>
              </c:ext>
            </c:extLst>
          </c:dPt>
          <c:dLbls>
            <c:dLbl>
              <c:idx val="1"/>
              <c:layout>
                <c:manualLayout>
                  <c:x val="-2.8013753374058151E-3"/>
                  <c:y val="4.4070691319521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C-46CF-AFFF-C1F46473BD39}"/>
                </c:ext>
              </c:extLst>
            </c:dLbl>
            <c:dLbl>
              <c:idx val="5"/>
              <c:layout>
                <c:manualLayout>
                  <c:x val="-2.6005430180473387E-3"/>
                  <c:y val="1.768211182891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BC-46CF-AFFF-C1F46473BD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'[.Grafici Osservatorio collegati alla presentazione.xlsx]OssTassi-Risposte 2025H2'!$B$201:$B$219</c:f>
              <c:numCache>
                <c:formatCode>0.00%</c:formatCode>
                <c:ptCount val="19"/>
                <c:pt idx="0">
                  <c:v>2.5000000000000001E-3</c:v>
                </c:pt>
                <c:pt idx="1">
                  <c:v>5.0000000000000001E-3</c:v>
                </c:pt>
                <c:pt idx="2">
                  <c:v>7.4999999999999997E-3</c:v>
                </c:pt>
                <c:pt idx="3">
                  <c:v>0.01</c:v>
                </c:pt>
                <c:pt idx="4">
                  <c:v>1.2500000000000001E-2</c:v>
                </c:pt>
                <c:pt idx="5">
                  <c:v>1.5000000000000001E-2</c:v>
                </c:pt>
                <c:pt idx="6">
                  <c:v>1.7500000000000002E-2</c:v>
                </c:pt>
                <c:pt idx="7">
                  <c:v>0.02</c:v>
                </c:pt>
                <c:pt idx="8">
                  <c:v>2.2499999999999999E-2</c:v>
                </c:pt>
                <c:pt idx="9">
                  <c:v>2.4999999999999998E-2</c:v>
                </c:pt>
                <c:pt idx="10">
                  <c:v>2.7499999999999997E-2</c:v>
                </c:pt>
                <c:pt idx="11">
                  <c:v>2.9999999999999995E-2</c:v>
                </c:pt>
                <c:pt idx="12">
                  <c:v>3.2499999999999994E-2</c:v>
                </c:pt>
                <c:pt idx="13">
                  <c:v>3.4999999999999996E-2</c:v>
                </c:pt>
                <c:pt idx="14">
                  <c:v>3.7499999999999999E-2</c:v>
                </c:pt>
                <c:pt idx="15">
                  <c:v>0.04</c:v>
                </c:pt>
                <c:pt idx="16">
                  <c:v>4.2500000000000003E-2</c:v>
                </c:pt>
                <c:pt idx="17">
                  <c:v>4.5000000000000005E-2</c:v>
                </c:pt>
                <c:pt idx="18">
                  <c:v>4.7500000000000007E-2</c:v>
                </c:pt>
              </c:numCache>
            </c:numRef>
          </c:cat>
          <c:val>
            <c:numRef>
              <c:f>'[.Grafici Osservatorio collegati alla presentazione.xlsx]OssTassi-Risposte 2025H2'!$D$201:$D$219</c:f>
              <c:numCache>
                <c:formatCode>0.0%</c:formatCode>
                <c:ptCount val="19"/>
                <c:pt idx="0">
                  <c:v>4.5454545454545456E-2</c:v>
                </c:pt>
                <c:pt idx="1">
                  <c:v>0.10606060606060605</c:v>
                </c:pt>
                <c:pt idx="2">
                  <c:v>0.16666666666666669</c:v>
                </c:pt>
                <c:pt idx="3">
                  <c:v>0.18181818181818182</c:v>
                </c:pt>
                <c:pt idx="4">
                  <c:v>0.12121212121212122</c:v>
                </c:pt>
                <c:pt idx="5">
                  <c:v>6.8181818181818177E-2</c:v>
                </c:pt>
                <c:pt idx="6">
                  <c:v>8.3333333333333343E-2</c:v>
                </c:pt>
                <c:pt idx="7">
                  <c:v>0.10606060606060605</c:v>
                </c:pt>
                <c:pt idx="8">
                  <c:v>3.0303030303030304E-2</c:v>
                </c:pt>
                <c:pt idx="9">
                  <c:v>3.0303030303030304E-2</c:v>
                </c:pt>
                <c:pt idx="10">
                  <c:v>7.575757575757576E-3</c:v>
                </c:pt>
                <c:pt idx="11">
                  <c:v>7.575757575757576E-3</c:v>
                </c:pt>
                <c:pt idx="13">
                  <c:v>3.0303030303030304E-2</c:v>
                </c:pt>
                <c:pt idx="14">
                  <c:v>7.575757575757576E-3</c:v>
                </c:pt>
                <c:pt idx="18">
                  <c:v>7.575757575757576E-3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AB-4173-B287-0844AC8E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4567984"/>
        <c:axId val="1354567504"/>
      </c:barChart>
      <c:catAx>
        <c:axId val="135456798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354567504"/>
        <c:crosses val="autoZero"/>
        <c:auto val="1"/>
        <c:lblAlgn val="ctr"/>
        <c:lblOffset val="100"/>
        <c:noMultiLvlLbl val="0"/>
      </c:catAx>
      <c:valAx>
        <c:axId val="135456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35456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Aptos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2788713910761"/>
          <c:y val="0.13672284675107432"/>
          <c:w val="0.41282562335958006"/>
          <c:h val="0.553896014570505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C-4942-B4E3-831ED1BB1D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BC-4942-B4E3-831ED1BB1D95}"/>
              </c:ext>
            </c:extLst>
          </c:dPt>
          <c:dLbls>
            <c:dLbl>
              <c:idx val="0"/>
              <c:layout>
                <c:manualLayout>
                  <c:x val="6.38000140661448E-2"/>
                  <c:y val="-0.11036788207727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C-4942-B4E3-831ED1BB1D95}"/>
                </c:ext>
              </c:extLst>
            </c:dLbl>
            <c:dLbl>
              <c:idx val="1"/>
              <c:layout>
                <c:manualLayout>
                  <c:x val="-9.2400020371658037E-2"/>
                  <c:y val="6.438126454507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C-4942-B4E3-831ED1BB1D9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2025'!$D$32:$D$33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'Monitor Credito 2025'!$F$32:$F$33</c:f>
              <c:numCache>
                <c:formatCode>####.0%</c:formatCode>
                <c:ptCount val="2"/>
                <c:pt idx="0">
                  <c:v>0.12328767123287671</c:v>
                </c:pt>
                <c:pt idx="1">
                  <c:v>0.87671232876712324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BC-4942-B4E3-831ED1BB1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09940944881881"/>
          <c:y val="0.84940269602222052"/>
          <c:w val="0.19119471784776904"/>
          <c:h val="8.8733894273507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60789261681552"/>
          <c:y val="0.12228206127699384"/>
          <c:w val="0.3974177497674295"/>
          <c:h val="0.503658220940204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6-4353-A6DC-848AA0AF51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6-4353-A6DC-848AA0AF51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6-4353-A6DC-848AA0AF51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6-4353-A6DC-848AA0AF51A3}"/>
              </c:ext>
            </c:extLst>
          </c:dPt>
          <c:dLbls>
            <c:dLbl>
              <c:idx val="0"/>
              <c:layout>
                <c:manualLayout>
                  <c:x val="0.11761661456420365"/>
                  <c:y val="1.396138353992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6-4353-A6DC-848AA0AF51A3}"/>
                </c:ext>
              </c:extLst>
            </c:dLbl>
            <c:dLbl>
              <c:idx val="1"/>
              <c:layout>
                <c:manualLayout>
                  <c:x val="-3.1266727154408272E-2"/>
                  <c:y val="-8.765052883241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D6-4353-A6DC-848AA0AF51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D6-4353-A6DC-848AA0AF51A3}"/>
                </c:ext>
              </c:extLst>
            </c:dLbl>
            <c:dLbl>
              <c:idx val="3"/>
              <c:layout>
                <c:manualLayout>
                  <c:x val="8.1000642880471197E-3"/>
                  <c:y val="-8.3844806527896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D6-4353-A6DC-848AA0AF51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2025'!$D$49:$D$52</c:f>
              <c:strCache>
                <c:ptCount val="4"/>
                <c:pt idx="0">
                  <c:v>Concessi per l'importo richiesto</c:v>
                </c:pt>
                <c:pt idx="1">
                  <c:v>Concessi per almeno la metà dell'importo</c:v>
                </c:pt>
                <c:pt idx="2">
                  <c:v>Concessi per meno della metà dell'importo</c:v>
                </c:pt>
                <c:pt idx="3">
                  <c:v>Esito negativo o concessi in minima parte</c:v>
                </c:pt>
              </c:strCache>
            </c:strRef>
          </c:cat>
          <c:val>
            <c:numRef>
              <c:f>'Monitor Credito 2025'!$F$49:$F$52</c:f>
              <c:numCache>
                <c:formatCode>####.0%</c:formatCode>
                <c:ptCount val="4"/>
                <c:pt idx="0">
                  <c:v>0.90740740740740744</c:v>
                </c:pt>
                <c:pt idx="1">
                  <c:v>3.7037037037037035E-2</c:v>
                </c:pt>
                <c:pt idx="2">
                  <c:v>0</c:v>
                </c:pt>
                <c:pt idx="3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D6-4353-A6DC-848AA0AF51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166653680010884E-2"/>
          <c:y val="0.72581752033471059"/>
          <c:w val="0.85525527308804572"/>
          <c:h val="0.24513957537486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79488872397596"/>
          <c:y val="0.15214204106839585"/>
          <c:w val="0.41944894327113985"/>
          <c:h val="0.526263599403015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E-4E17-ABED-A8469AADC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E-4E17-ABED-A8469AADC4A7}"/>
              </c:ext>
            </c:extLst>
          </c:dPt>
          <c:dLbls>
            <c:dLbl>
              <c:idx val="0"/>
              <c:layout>
                <c:manualLayout>
                  <c:x val="8.1661309761211484E-2"/>
                  <c:y val="-6.079931769245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E-4E17-ABED-A8469AADC4A7}"/>
                </c:ext>
              </c:extLst>
            </c:dLbl>
            <c:dLbl>
              <c:idx val="1"/>
              <c:layout>
                <c:manualLayout>
                  <c:x val="-6.17977479274033E-2"/>
                  <c:y val="0.1122448942014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E-4E17-ABED-A8469AADC4A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2025'!$D$67:$D$68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'Monitor Credito 2025'!$F$67:$F$68</c:f>
              <c:numCache>
                <c:formatCode>####.0%</c:formatCode>
                <c:ptCount val="2"/>
                <c:pt idx="0">
                  <c:v>0.29223744292237441</c:v>
                </c:pt>
                <c:pt idx="1">
                  <c:v>0.70776255707762559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E-4E17-ABED-A8469AADC4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56913640630313"/>
          <c:y val="0.79269991251093608"/>
          <c:w val="0.17494391529564798"/>
          <c:h val="9.0242979998828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903587051618546"/>
          <c:y val="0.10168494086097946"/>
          <c:w val="0.38940332458442695"/>
          <c:h val="0.52026440996253354"/>
        </c:manualLayout>
      </c:layout>
      <c:doughnutChart>
        <c:varyColors val="1"/>
        <c:ser>
          <c:idx val="0"/>
          <c:order val="0"/>
          <c:tx>
            <c:v>Dati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8-406A-A9D0-DAB8AC256A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8-406A-A9D0-DAB8AC256A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88-406A-A9D0-DAB8AC256A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88-406A-A9D0-DAB8AC256A40}"/>
              </c:ext>
            </c:extLst>
          </c:dPt>
          <c:dLbls>
            <c:dLbl>
              <c:idx val="0"/>
              <c:layout>
                <c:manualLayout>
                  <c:x val="0.14898217276634412"/>
                  <c:y val="1.847992696491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88-406A-A9D0-DAB8AC256A40}"/>
                </c:ext>
              </c:extLst>
            </c:dLbl>
            <c:dLbl>
              <c:idx val="1"/>
              <c:layout>
                <c:manualLayout>
                  <c:x val="-2.9840054084148571E-2"/>
                  <c:y val="-9.6367072743343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0206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1797337805676E-2"/>
                      <c:h val="6.23563489964834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88-406A-A9D0-DAB8AC256A4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88-406A-A9D0-DAB8AC256A40}"/>
                </c:ext>
              </c:extLst>
            </c:dLbl>
            <c:dLbl>
              <c:idx val="3"/>
              <c:layout>
                <c:manualLayout>
                  <c:x val="3.2275033802592855E-2"/>
                  <c:y val="-9.529040741347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88-406A-A9D0-DAB8AC256A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2025'!$D$84:$D$87</c:f>
              <c:strCache>
                <c:ptCount val="4"/>
                <c:pt idx="0">
                  <c:v>Concessi per l'importo richiesto</c:v>
                </c:pt>
                <c:pt idx="1">
                  <c:v>Concessi per almeno la metà dell'importo</c:v>
                </c:pt>
                <c:pt idx="2">
                  <c:v>Concessi per meno della metà dell'importo</c:v>
                </c:pt>
                <c:pt idx="3">
                  <c:v>Negativo, o concessi in minima parte</c:v>
                </c:pt>
              </c:strCache>
              <c:extLst/>
            </c:strRef>
          </c:cat>
          <c:val>
            <c:numRef>
              <c:f>'Monitor Credito 2025'!$F$84:$F$87</c:f>
              <c:numCache>
                <c:formatCode>####.0%</c:formatCode>
                <c:ptCount val="4"/>
                <c:pt idx="0">
                  <c:v>0.9609375</c:v>
                </c:pt>
                <c:pt idx="1">
                  <c:v>3.125E-2</c:v>
                </c:pt>
                <c:pt idx="2">
                  <c:v>0</c:v>
                </c:pt>
                <c:pt idx="3">
                  <c:v>7.8125E-3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B688-406A-A9D0-DAB8AC256A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'Monitor Credito 2025'!$C$82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B688-406A-A9D0-DAB8AC256A4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B688-406A-A9D0-DAB8AC256A4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688-406A-A9D0-DAB8AC256A4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688-406A-A9D0-DAB8AC256A4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'Monitor Credito 2025'!$D$84:$D$87</c15:sqref>
                        </c15:formulaRef>
                      </c:ext>
                    </c:extLst>
                    <c:strCache>
                      <c:ptCount val="4"/>
                      <c:pt idx="0">
                        <c:v>Concessi per l'importo richiesto</c:v>
                      </c:pt>
                      <c:pt idx="1">
                        <c:v>Concessi per almeno la metà dell'importo</c:v>
                      </c:pt>
                      <c:pt idx="2">
                        <c:v>Concessi per meno della metà dell'importo</c:v>
                      </c:pt>
                      <c:pt idx="3">
                        <c:v>Negativo, o concessi in minima parte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'Monitor Credito 2025'!$C$83:$C$86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B688-406A-A9D0-DAB8AC256A40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B688-406A-A9D0-DAB8AC256A4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B688-406A-A9D0-DAB8AC256A4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B688-406A-A9D0-DAB8AC256A4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B688-406A-A9D0-DAB8AC256A4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2025'!$D$84:$D$87</c15:sqref>
                        </c15:formulaRef>
                      </c:ext>
                    </c:extLst>
                    <c:strCache>
                      <c:ptCount val="4"/>
                      <c:pt idx="0">
                        <c:v>Concessi per l'importo richiesto</c:v>
                      </c:pt>
                      <c:pt idx="1">
                        <c:v>Concessi per almeno la metà dell'importo</c:v>
                      </c:pt>
                      <c:pt idx="2">
                        <c:v>Concessi per meno della metà dell'importo</c:v>
                      </c:pt>
                      <c:pt idx="3">
                        <c:v>Negativo, o concessi in minima parte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2025'!$D$83:$D$86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B688-406A-A9D0-DAB8AC256A40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2025'!$E$82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B688-406A-A9D0-DAB8AC256A4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B688-406A-A9D0-DAB8AC256A4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B688-406A-A9D0-DAB8AC256A4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2-B688-406A-A9D0-DAB8AC256A4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2025'!$D$84:$D$87</c15:sqref>
                        </c15:formulaRef>
                      </c:ext>
                    </c:extLst>
                    <c:strCache>
                      <c:ptCount val="4"/>
                      <c:pt idx="0">
                        <c:v>Concessi per l'importo richiesto</c:v>
                      </c:pt>
                      <c:pt idx="1">
                        <c:v>Concessi per almeno la metà dell'importo</c:v>
                      </c:pt>
                      <c:pt idx="2">
                        <c:v>Concessi per meno della metà dell'importo</c:v>
                      </c:pt>
                      <c:pt idx="3">
                        <c:v>Negativo, o concessi in minima parte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2025'!$E$83:$E$86</c15:sqref>
                        </c15:formulaRef>
                      </c:ext>
                    </c:extLst>
                    <c:numCache>
                      <c:formatCode>###0</c:formatCode>
                      <c:ptCount val="4"/>
                      <c:pt idx="0" formatCode="General">
                        <c:v>0</c:v>
                      </c:pt>
                      <c:pt idx="1">
                        <c:v>123</c:v>
                      </c:pt>
                      <c:pt idx="2">
                        <c:v>4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B688-406A-A9D0-DAB8AC256A40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2025'!$F$82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B688-406A-A9D0-DAB8AC256A4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B688-406A-A9D0-DAB8AC256A4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B688-406A-A9D0-DAB8AC256A4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B688-406A-A9D0-DAB8AC256A4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2025'!$D$84:$D$87</c15:sqref>
                        </c15:formulaRef>
                      </c:ext>
                    </c:extLst>
                    <c:strCache>
                      <c:ptCount val="4"/>
                      <c:pt idx="0">
                        <c:v>Concessi per l'importo richiesto</c:v>
                      </c:pt>
                      <c:pt idx="1">
                        <c:v>Concessi per almeno la metà dell'importo</c:v>
                      </c:pt>
                      <c:pt idx="2">
                        <c:v>Concessi per meno della metà dell'importo</c:v>
                      </c:pt>
                      <c:pt idx="3">
                        <c:v>Negativo, o concessi in minima parte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2025'!$F$83:$F$86</c15:sqref>
                        </c15:formulaRef>
                      </c:ext>
                    </c:extLst>
                    <c:numCache>
                      <c:formatCode>####.0%</c:formatCode>
                      <c:ptCount val="4"/>
                      <c:pt idx="0" formatCode="General">
                        <c:v>0</c:v>
                      </c:pt>
                      <c:pt idx="1">
                        <c:v>0.9609375</c:v>
                      </c:pt>
                      <c:pt idx="2">
                        <c:v>3.125E-2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B688-406A-A9D0-DAB8AC256A40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42662848962061"/>
          <c:y val="0.71439528749578396"/>
          <c:w val="0.62618706752565023"/>
          <c:h val="0.25095525888105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9423643512936"/>
          <c:y val="8.2830051673180763E-2"/>
          <c:w val="0.39959573497445294"/>
          <c:h val="0.61183376873633166"/>
        </c:manualLayout>
      </c:layout>
      <c:doughnutChart>
        <c:varyColors val="1"/>
        <c:ser>
          <c:idx val="0"/>
          <c:order val="0"/>
          <c:tx>
            <c:strRef>
              <c:f>'Monitor Credito 2025'!$A$163:$C$163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B2-4CEC-B2A4-8A6C33368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B2-4CEC-B2A4-8A6C33368E94}"/>
              </c:ext>
            </c:extLst>
          </c:dPt>
          <c:dLbls>
            <c:dLbl>
              <c:idx val="0"/>
              <c:layout>
                <c:manualLayout>
                  <c:x val="8.2106385392458597E-2"/>
                  <c:y val="-6.636033987304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2-4CEC-B2A4-8A6C33368E94}"/>
                </c:ext>
              </c:extLst>
            </c:dLbl>
            <c:dLbl>
              <c:idx val="1"/>
              <c:layout>
                <c:manualLayout>
                  <c:x val="-0.06"/>
                  <c:y val="9.983502565731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2-4CEC-B2A4-8A6C33368E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2025'!$D$163:$D$164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'Monitor Credito 2025'!$F$163:$F$164</c:f>
              <c:numCache>
                <c:formatCode>####.0%</c:formatCode>
                <c:ptCount val="2"/>
                <c:pt idx="0">
                  <c:v>0.30663615560640733</c:v>
                </c:pt>
                <c:pt idx="1">
                  <c:v>0.69336384439359267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B2-4CEC-B2A4-8A6C33368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'Monitor Credito 2025'!$A$164:$C$164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ADB2-4CEC-B2A4-8A6C33368E9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ADB2-4CEC-B2A4-8A6C33368E9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ADB2-4CEC-B2A4-8A6C33368E94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'Monitor Credito 2025'!$D$163:$D$164</c15:sqref>
                        </c15:formulaRef>
                      </c:ext>
                    </c:extLst>
                    <c:strCache>
                      <c:ptCount val="2"/>
                      <c:pt idx="0">
                        <c:v>Sì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'Monitor Credito 2025'!$D$164:$F$164</c15:sqref>
                        </c15:formulaRef>
                      </c:ext>
                    </c:extLst>
                    <c:numCache>
                      <c:formatCode>###0</c:formatCode>
                      <c:ptCount val="3"/>
                      <c:pt idx="0" formatCode="General">
                        <c:v>0</c:v>
                      </c:pt>
                      <c:pt idx="1">
                        <c:v>303</c:v>
                      </c:pt>
                      <c:pt idx="2" formatCode="####.0%">
                        <c:v>0.69336384439359267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ADB2-4CEC-B2A4-8A6C33368E94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2025'!$A$165:$C$165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ADB2-4CEC-B2A4-8A6C33368E9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ADB2-4CEC-B2A4-8A6C33368E9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ADB2-4CEC-B2A4-8A6C33368E94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2025'!$D$163:$D$164</c15:sqref>
                        </c15:formulaRef>
                      </c:ext>
                    </c:extLst>
                    <c:strCache>
                      <c:ptCount val="2"/>
                      <c:pt idx="0">
                        <c:v>Sì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'Monitor Credito 2025'!$D$165:$F$165</c15:sqref>
                        </c15:formulaRef>
                      </c:ext>
                    </c:extLst>
                    <c:numCache>
                      <c:formatCode>###0</c:formatCode>
                      <c:ptCount val="3"/>
                      <c:pt idx="1">
                        <c:v>437</c:v>
                      </c:pt>
                      <c:pt idx="2" formatCode="####.0%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DB2-4CEC-B2A4-8A6C33368E94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09705510218914"/>
          <c:y val="0.84127796242950603"/>
          <c:w val="0.23272502744012014"/>
          <c:h val="9.075245223439475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9618809078589"/>
          <c:y val="9.4077880455011587E-2"/>
          <c:w val="0.41436410280603636"/>
          <c:h val="0.50091173840787429"/>
        </c:manualLayout>
      </c:layout>
      <c:doughnutChart>
        <c:varyColors val="1"/>
        <c:ser>
          <c:idx val="0"/>
          <c:order val="0"/>
          <c:tx>
            <c:v>Dati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6A-439E-B5EF-12B20106D7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6A-439E-B5EF-12B20106D7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6A-439E-B5EF-12B20106D7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6A-439E-B5EF-12B20106D7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6A-439E-B5EF-12B20106D7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6A-439E-B5EF-12B20106D7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6A-439E-B5EF-12B20106D7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6A-439E-B5EF-12B20106D78A}"/>
              </c:ext>
            </c:extLst>
          </c:dPt>
          <c:dLbls>
            <c:dLbl>
              <c:idx val="0"/>
              <c:layout>
                <c:manualLayout>
                  <c:x val="7.6036862910625252E-2"/>
                  <c:y val="-8.722972522145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6A-439E-B5EF-12B20106D78A}"/>
                </c:ext>
              </c:extLst>
            </c:dLbl>
            <c:dLbl>
              <c:idx val="1"/>
              <c:layout>
                <c:manualLayout>
                  <c:x val="8.4485403234028061E-2"/>
                  <c:y val="4.569176083028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6A-439E-B5EF-12B20106D78A}"/>
                </c:ext>
              </c:extLst>
            </c:dLbl>
            <c:dLbl>
              <c:idx val="2"/>
              <c:layout>
                <c:manualLayout>
                  <c:x val="6.172399041018331E-2"/>
                  <c:y val="7.91530651195737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00" b="1" i="0" u="none" strike="noStrike" kern="1200" baseline="0">
                      <a:solidFill>
                        <a:srgbClr val="00206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7741275096784E-2"/>
                      <c:h val="5.0563299013257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6A-439E-B5EF-12B20106D78A}"/>
                </c:ext>
              </c:extLst>
            </c:dLbl>
            <c:dLbl>
              <c:idx val="3"/>
              <c:layout>
                <c:manualLayout>
                  <c:x val="1.4627579729289256E-2"/>
                  <c:y val="0.10140937626982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6A-439E-B5EF-12B20106D78A}"/>
                </c:ext>
              </c:extLst>
            </c:dLbl>
            <c:dLbl>
              <c:idx val="4"/>
              <c:layout>
                <c:manualLayout>
                  <c:x val="-7.6981044815380303E-2"/>
                  <c:y val="8.071731054343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6A-439E-B5EF-12B20106D78A}"/>
                </c:ext>
              </c:extLst>
            </c:dLbl>
            <c:dLbl>
              <c:idx val="5"/>
              <c:layout>
                <c:manualLayout>
                  <c:x val="-8.7699180262247503E-2"/>
                  <c:y val="-4.051268192373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6A-439E-B5EF-12B20106D78A}"/>
                </c:ext>
              </c:extLst>
            </c:dLbl>
            <c:dLbl>
              <c:idx val="6"/>
              <c:layout>
                <c:manualLayout>
                  <c:x val="-5.7027635769958812E-2"/>
                  <c:y val="-7.6563559540806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6A-439E-B5EF-12B20106D78A}"/>
                </c:ext>
              </c:extLst>
            </c:dLbl>
            <c:dLbl>
              <c:idx val="7"/>
              <c:layout>
                <c:manualLayout>
                  <c:x val="-2.6041398614994882E-2"/>
                  <c:y val="-0.10674241407937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6A-439E-B5EF-12B20106D7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2025'!$D$199:$D$206</c:f>
              <c:strCache>
                <c:ptCount val="8"/>
                <c:pt idx="0">
                  <c:v>Sviluppo organico</c:v>
                </c:pt>
                <c:pt idx="1">
                  <c:v>Sviluppo straordinario</c:v>
                </c:pt>
                <c:pt idx="2">
                  <c:v>Innovazione</c:v>
                </c:pt>
                <c:pt idx="3">
                  <c:v>Autoproduzione di energia da fonti rinnovabili</c:v>
                </c:pt>
                <c:pt idx="4">
                  <c:v>Efficienza</c:v>
                </c:pt>
                <c:pt idx="5">
                  <c:v>Iniziative-ESG</c:v>
                </c:pt>
                <c:pt idx="6">
                  <c:v>Manutenzioni</c:v>
                </c:pt>
                <c:pt idx="7">
                  <c:v>Altro</c:v>
                </c:pt>
              </c:strCache>
            </c:strRef>
          </c:cat>
          <c:val>
            <c:numRef>
              <c:f>'Monitor Credito 2025'!$F$199:$F$206</c:f>
              <c:numCache>
                <c:formatCode>####.0%</c:formatCode>
                <c:ptCount val="8"/>
                <c:pt idx="0">
                  <c:v>0.34328358208955223</c:v>
                </c:pt>
                <c:pt idx="1">
                  <c:v>1.492537313432836E-2</c:v>
                </c:pt>
                <c:pt idx="2">
                  <c:v>6.7164179104477612E-2</c:v>
                </c:pt>
                <c:pt idx="3">
                  <c:v>4.4776119402985072E-2</c:v>
                </c:pt>
                <c:pt idx="4">
                  <c:v>0.35074626865671638</c:v>
                </c:pt>
                <c:pt idx="5">
                  <c:v>1.492537313432836E-2</c:v>
                </c:pt>
                <c:pt idx="6">
                  <c:v>7.4626865671641798E-2</c:v>
                </c:pt>
                <c:pt idx="7">
                  <c:v>8.9552238805970144E-2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06A-439E-B5EF-12B20106D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900854646724194"/>
          <c:y val="0.17882821560714299"/>
          <c:w val="0.38911439081091925"/>
          <c:h val="0.46234388460849379"/>
        </c:manualLayout>
      </c:layout>
      <c:doughnutChart>
        <c:varyColors val="1"/>
        <c:ser>
          <c:idx val="0"/>
          <c:order val="0"/>
          <c:tx>
            <c:strRef>
              <c:f>'Monitor Credito 2025'!$F$219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6-46B2-8250-227BEBB962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56-46B2-8250-227BEBB962FE}"/>
              </c:ext>
            </c:extLst>
          </c:dPt>
          <c:dLbls>
            <c:dLbl>
              <c:idx val="0"/>
              <c:layout>
                <c:manualLayout>
                  <c:x val="9.4208790983649981E-2"/>
                  <c:y val="-4.5833355053718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56-46B2-8250-227BEBB962FE}"/>
                </c:ext>
              </c:extLst>
            </c:dLbl>
            <c:dLbl>
              <c:idx val="1"/>
              <c:layout>
                <c:manualLayout>
                  <c:x val="-6.0562794203774993E-2"/>
                  <c:y val="0.1222222801432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56-46B2-8250-227BEBB962F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2025'!$D$220:$D$221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'Monitor Credito 2025'!$F$220:$F$221</c:f>
              <c:numCache>
                <c:formatCode>####.0%</c:formatCode>
                <c:ptCount val="2"/>
                <c:pt idx="0">
                  <c:v>0.33180778032036612</c:v>
                </c:pt>
                <c:pt idx="1">
                  <c:v>0.66819221967963383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6-46B2-8250-227BEBB96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28580893315758"/>
          <c:y val="0.75558338608418563"/>
          <c:w val="0.25828202045711435"/>
          <c:h val="9.8264628078162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36734281841141E-2"/>
          <c:y val="0.11407906276449485"/>
          <c:w val="0.86123001945772948"/>
          <c:h val="0.67915251633563556"/>
        </c:manualLayout>
      </c:layout>
      <c:lineChart>
        <c:grouping val="standard"/>
        <c:varyColors val="0"/>
        <c:ser>
          <c:idx val="1"/>
          <c:order val="0"/>
          <c:tx>
            <c:strRef>
              <c:f>'[1 - Impieghi BI e dati mercato del credito BCE - agg 092025.xlsx]ProspettoVeneto'!$S$6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092025.xlsx]ProspettoVeneto'!$B$8:$C$65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092025.xlsx]ProspettoVeneto'!$S$8:$S$65</c:f>
              <c:numCache>
                <c:formatCode>#,##0.###################</c:formatCode>
                <c:ptCount val="58"/>
                <c:pt idx="0">
                  <c:v>108597286</c:v>
                </c:pt>
                <c:pt idx="1">
                  <c:v>108733737</c:v>
                </c:pt>
                <c:pt idx="2">
                  <c:v>106346038</c:v>
                </c:pt>
                <c:pt idx="3">
                  <c:v>105284383</c:v>
                </c:pt>
                <c:pt idx="4">
                  <c:v>104347262</c:v>
                </c:pt>
                <c:pt idx="5">
                  <c:v>103368652</c:v>
                </c:pt>
                <c:pt idx="6">
                  <c:v>102868176</c:v>
                </c:pt>
                <c:pt idx="7">
                  <c:v>102261672</c:v>
                </c:pt>
                <c:pt idx="8">
                  <c:v>101023095</c:v>
                </c:pt>
                <c:pt idx="9">
                  <c:v>100860460</c:v>
                </c:pt>
                <c:pt idx="10">
                  <c:v>98696916</c:v>
                </c:pt>
                <c:pt idx="11">
                  <c:v>101134640</c:v>
                </c:pt>
                <c:pt idx="12">
                  <c:v>100591603</c:v>
                </c:pt>
                <c:pt idx="13">
                  <c:v>100340830</c:v>
                </c:pt>
                <c:pt idx="14">
                  <c:v>97279232</c:v>
                </c:pt>
                <c:pt idx="15">
                  <c:v>97257081</c:v>
                </c:pt>
                <c:pt idx="16">
                  <c:v>97618624</c:v>
                </c:pt>
                <c:pt idx="17">
                  <c:v>97177429</c:v>
                </c:pt>
                <c:pt idx="18">
                  <c:v>93930176</c:v>
                </c:pt>
                <c:pt idx="19">
                  <c:v>93828289</c:v>
                </c:pt>
                <c:pt idx="20">
                  <c:v>92502224</c:v>
                </c:pt>
                <c:pt idx="21">
                  <c:v>91238580</c:v>
                </c:pt>
                <c:pt idx="22">
                  <c:v>89166848</c:v>
                </c:pt>
                <c:pt idx="23">
                  <c:v>90651870</c:v>
                </c:pt>
                <c:pt idx="24">
                  <c:v>86115359</c:v>
                </c:pt>
                <c:pt idx="25">
                  <c:v>82565906</c:v>
                </c:pt>
                <c:pt idx="26">
                  <c:v>81996444</c:v>
                </c:pt>
                <c:pt idx="27">
                  <c:v>83091798</c:v>
                </c:pt>
                <c:pt idx="28">
                  <c:v>79913594</c:v>
                </c:pt>
                <c:pt idx="29">
                  <c:v>78343276</c:v>
                </c:pt>
                <c:pt idx="30">
                  <c:v>75805731</c:v>
                </c:pt>
                <c:pt idx="31">
                  <c:v>74419373</c:v>
                </c:pt>
                <c:pt idx="32">
                  <c:v>74299628</c:v>
                </c:pt>
                <c:pt idx="33">
                  <c:v>73270596</c:v>
                </c:pt>
                <c:pt idx="34">
                  <c:v>71735032</c:v>
                </c:pt>
                <c:pt idx="35">
                  <c:v>72716583</c:v>
                </c:pt>
                <c:pt idx="36">
                  <c:v>75032095</c:v>
                </c:pt>
                <c:pt idx="37">
                  <c:v>76084292</c:v>
                </c:pt>
                <c:pt idx="38">
                  <c:v>75064371</c:v>
                </c:pt>
                <c:pt idx="39">
                  <c:v>76089510</c:v>
                </c:pt>
                <c:pt idx="40">
                  <c:v>75915505</c:v>
                </c:pt>
                <c:pt idx="41">
                  <c:v>74948634</c:v>
                </c:pt>
                <c:pt idx="42">
                  <c:v>74609430</c:v>
                </c:pt>
                <c:pt idx="43">
                  <c:v>76001167</c:v>
                </c:pt>
                <c:pt idx="44">
                  <c:v>76255775</c:v>
                </c:pt>
                <c:pt idx="45">
                  <c:v>75862807</c:v>
                </c:pt>
                <c:pt idx="46">
                  <c:v>73898741</c:v>
                </c:pt>
                <c:pt idx="47">
                  <c:v>73213448</c:v>
                </c:pt>
                <c:pt idx="48">
                  <c:v>72190345</c:v>
                </c:pt>
                <c:pt idx="49">
                  <c:v>70677026</c:v>
                </c:pt>
                <c:pt idx="50">
                  <c:v>68900458</c:v>
                </c:pt>
                <c:pt idx="51">
                  <c:v>67577997</c:v>
                </c:pt>
                <c:pt idx="52">
                  <c:v>65997271</c:v>
                </c:pt>
                <c:pt idx="53">
                  <c:v>65180095</c:v>
                </c:pt>
                <c:pt idx="54">
                  <c:v>64415858</c:v>
                </c:pt>
                <c:pt idx="55">
                  <c:v>64033376</c:v>
                </c:pt>
                <c:pt idx="56">
                  <c:v>63819018</c:v>
                </c:pt>
                <c:pt idx="57">
                  <c:v>62603970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FE-4263-8DFA-587C6AC33040}"/>
            </c:ext>
          </c:extLst>
        </c:ser>
        <c:ser>
          <c:idx val="3"/>
          <c:order val="1"/>
          <c:tx>
            <c:strRef>
              <c:f>'[1 - Impieghi BI e dati mercato del credito BCE - agg 092025.xlsx]ProspettoVeneto'!$U$6</c:f>
              <c:strCache>
                <c:ptCount val="1"/>
                <c:pt idx="0">
                  <c:v>Servizi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092025.xlsx]ProspettoVeneto'!$B$8:$C$65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092025.xlsx]ProspettoVeneto'!$U$8:$U$65</c:f>
              <c:numCache>
                <c:formatCode>#,##0.###################</c:formatCode>
                <c:ptCount val="58"/>
                <c:pt idx="0">
                  <c:v>47831553</c:v>
                </c:pt>
                <c:pt idx="1">
                  <c:v>47963108</c:v>
                </c:pt>
                <c:pt idx="2">
                  <c:v>47598635</c:v>
                </c:pt>
                <c:pt idx="3">
                  <c:v>46924611</c:v>
                </c:pt>
                <c:pt idx="4">
                  <c:v>47120453</c:v>
                </c:pt>
                <c:pt idx="5">
                  <c:v>46639573</c:v>
                </c:pt>
                <c:pt idx="6">
                  <c:v>46585331</c:v>
                </c:pt>
                <c:pt idx="7">
                  <c:v>46398299</c:v>
                </c:pt>
                <c:pt idx="8">
                  <c:v>45955092</c:v>
                </c:pt>
                <c:pt idx="9">
                  <c:v>45580948</c:v>
                </c:pt>
                <c:pt idx="10">
                  <c:v>44972779</c:v>
                </c:pt>
                <c:pt idx="11">
                  <c:v>45651454</c:v>
                </c:pt>
                <c:pt idx="12">
                  <c:v>45665374</c:v>
                </c:pt>
                <c:pt idx="13">
                  <c:v>45418474</c:v>
                </c:pt>
                <c:pt idx="14">
                  <c:v>43636231</c:v>
                </c:pt>
                <c:pt idx="15">
                  <c:v>43136621</c:v>
                </c:pt>
                <c:pt idx="16">
                  <c:v>43361331</c:v>
                </c:pt>
                <c:pt idx="17">
                  <c:v>43147987</c:v>
                </c:pt>
                <c:pt idx="18">
                  <c:v>42229971</c:v>
                </c:pt>
                <c:pt idx="19">
                  <c:v>42130763</c:v>
                </c:pt>
                <c:pt idx="20">
                  <c:v>41581428</c:v>
                </c:pt>
                <c:pt idx="21">
                  <c:v>41501412</c:v>
                </c:pt>
                <c:pt idx="22">
                  <c:v>41116183</c:v>
                </c:pt>
                <c:pt idx="23">
                  <c:v>41497982</c:v>
                </c:pt>
                <c:pt idx="24">
                  <c:v>39374000</c:v>
                </c:pt>
                <c:pt idx="25">
                  <c:v>37445892</c:v>
                </c:pt>
                <c:pt idx="26">
                  <c:v>37418217</c:v>
                </c:pt>
                <c:pt idx="27">
                  <c:v>38053600</c:v>
                </c:pt>
                <c:pt idx="28">
                  <c:v>36596640</c:v>
                </c:pt>
                <c:pt idx="29">
                  <c:v>35904995</c:v>
                </c:pt>
                <c:pt idx="30">
                  <c:v>35055912</c:v>
                </c:pt>
                <c:pt idx="31">
                  <c:v>34436964</c:v>
                </c:pt>
                <c:pt idx="32">
                  <c:v>34332332</c:v>
                </c:pt>
                <c:pt idx="33">
                  <c:v>33745763</c:v>
                </c:pt>
                <c:pt idx="34">
                  <c:v>33435018</c:v>
                </c:pt>
                <c:pt idx="35">
                  <c:v>33876690</c:v>
                </c:pt>
                <c:pt idx="36">
                  <c:v>35033126</c:v>
                </c:pt>
                <c:pt idx="37">
                  <c:v>35462441</c:v>
                </c:pt>
                <c:pt idx="38">
                  <c:v>35377691</c:v>
                </c:pt>
                <c:pt idx="39">
                  <c:v>35951810</c:v>
                </c:pt>
                <c:pt idx="40">
                  <c:v>35927650</c:v>
                </c:pt>
                <c:pt idx="41">
                  <c:v>35184707</c:v>
                </c:pt>
                <c:pt idx="42">
                  <c:v>35014850</c:v>
                </c:pt>
                <c:pt idx="43">
                  <c:v>35191486</c:v>
                </c:pt>
                <c:pt idx="44">
                  <c:v>35370955</c:v>
                </c:pt>
                <c:pt idx="45">
                  <c:v>35185416</c:v>
                </c:pt>
                <c:pt idx="46">
                  <c:v>34691226</c:v>
                </c:pt>
                <c:pt idx="47">
                  <c:v>34281394</c:v>
                </c:pt>
                <c:pt idx="48">
                  <c:v>33811474</c:v>
                </c:pt>
                <c:pt idx="49">
                  <c:v>33417088</c:v>
                </c:pt>
                <c:pt idx="50">
                  <c:v>32547360</c:v>
                </c:pt>
                <c:pt idx="51">
                  <c:v>31693353</c:v>
                </c:pt>
                <c:pt idx="52">
                  <c:v>30680804</c:v>
                </c:pt>
                <c:pt idx="53">
                  <c:v>30200288</c:v>
                </c:pt>
                <c:pt idx="54">
                  <c:v>30402854</c:v>
                </c:pt>
                <c:pt idx="55">
                  <c:v>30021787</c:v>
                </c:pt>
                <c:pt idx="56">
                  <c:v>29663045</c:v>
                </c:pt>
                <c:pt idx="57">
                  <c:v>29160021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FE-4263-8DFA-587C6AC33040}"/>
            </c:ext>
          </c:extLst>
        </c:ser>
        <c:ser>
          <c:idx val="2"/>
          <c:order val="2"/>
          <c:tx>
            <c:strRef>
              <c:f>'[1 - Impieghi BI e dati mercato del credito BCE - agg 092025.xlsx]ProspettoVeneto'!$T$6</c:f>
              <c:strCache>
                <c:ptCount val="1"/>
                <c:pt idx="0">
                  <c:v>Attività industriali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092025.xlsx]ProspettoVeneto'!$B$8:$C$65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092025.xlsx]ProspettoVeneto'!$T$8:$T$65</c:f>
              <c:numCache>
                <c:formatCode>#,##0.###################</c:formatCode>
                <c:ptCount val="58"/>
                <c:pt idx="0">
                  <c:v>37633695</c:v>
                </c:pt>
                <c:pt idx="1">
                  <c:v>37654279</c:v>
                </c:pt>
                <c:pt idx="2">
                  <c:v>36183833</c:v>
                </c:pt>
                <c:pt idx="3">
                  <c:v>35818837</c:v>
                </c:pt>
                <c:pt idx="4">
                  <c:v>35146581</c:v>
                </c:pt>
                <c:pt idx="5">
                  <c:v>34880452</c:v>
                </c:pt>
                <c:pt idx="6">
                  <c:v>34522209</c:v>
                </c:pt>
                <c:pt idx="7">
                  <c:v>34332806</c:v>
                </c:pt>
                <c:pt idx="8">
                  <c:v>33820131</c:v>
                </c:pt>
                <c:pt idx="9">
                  <c:v>34050441</c:v>
                </c:pt>
                <c:pt idx="10">
                  <c:v>32846013</c:v>
                </c:pt>
                <c:pt idx="11">
                  <c:v>34546960</c:v>
                </c:pt>
                <c:pt idx="12">
                  <c:v>34378221</c:v>
                </c:pt>
                <c:pt idx="13">
                  <c:v>34328871</c:v>
                </c:pt>
                <c:pt idx="14">
                  <c:v>33597790</c:v>
                </c:pt>
                <c:pt idx="15">
                  <c:v>34198917</c:v>
                </c:pt>
                <c:pt idx="16">
                  <c:v>34348351</c:v>
                </c:pt>
                <c:pt idx="17">
                  <c:v>34180995</c:v>
                </c:pt>
                <c:pt idx="18">
                  <c:v>32591846</c:v>
                </c:pt>
                <c:pt idx="19">
                  <c:v>32867268</c:v>
                </c:pt>
                <c:pt idx="20">
                  <c:v>32499631</c:v>
                </c:pt>
                <c:pt idx="21">
                  <c:v>31594873</c:v>
                </c:pt>
                <c:pt idx="22">
                  <c:v>30424500</c:v>
                </c:pt>
                <c:pt idx="23">
                  <c:v>31486329</c:v>
                </c:pt>
                <c:pt idx="24">
                  <c:v>30452243</c:v>
                </c:pt>
                <c:pt idx="25">
                  <c:v>29662861</c:v>
                </c:pt>
                <c:pt idx="26">
                  <c:v>29289650</c:v>
                </c:pt>
                <c:pt idx="27">
                  <c:v>29932816</c:v>
                </c:pt>
                <c:pt idx="28">
                  <c:v>29112918</c:v>
                </c:pt>
                <c:pt idx="29">
                  <c:v>28671686</c:v>
                </c:pt>
                <c:pt idx="30">
                  <c:v>27999080</c:v>
                </c:pt>
                <c:pt idx="31">
                  <c:v>27694418</c:v>
                </c:pt>
                <c:pt idx="32">
                  <c:v>27779179</c:v>
                </c:pt>
                <c:pt idx="33">
                  <c:v>27507401</c:v>
                </c:pt>
                <c:pt idx="34">
                  <c:v>26768484</c:v>
                </c:pt>
                <c:pt idx="35">
                  <c:v>27428531</c:v>
                </c:pt>
                <c:pt idx="36">
                  <c:v>28653335</c:v>
                </c:pt>
                <c:pt idx="37">
                  <c:v>29411708</c:v>
                </c:pt>
                <c:pt idx="38">
                  <c:v>28916278</c:v>
                </c:pt>
                <c:pt idx="39">
                  <c:v>29155687</c:v>
                </c:pt>
                <c:pt idx="40">
                  <c:v>29055527</c:v>
                </c:pt>
                <c:pt idx="41">
                  <c:v>28928685</c:v>
                </c:pt>
                <c:pt idx="42">
                  <c:v>29115651</c:v>
                </c:pt>
                <c:pt idx="43">
                  <c:v>30220420</c:v>
                </c:pt>
                <c:pt idx="44">
                  <c:v>30530544</c:v>
                </c:pt>
                <c:pt idx="45">
                  <c:v>30443273</c:v>
                </c:pt>
                <c:pt idx="46">
                  <c:v>29210446</c:v>
                </c:pt>
                <c:pt idx="47">
                  <c:v>29012989</c:v>
                </c:pt>
                <c:pt idx="48">
                  <c:v>28626423</c:v>
                </c:pt>
                <c:pt idx="49">
                  <c:v>27656390</c:v>
                </c:pt>
                <c:pt idx="50">
                  <c:v>26859049</c:v>
                </c:pt>
                <c:pt idx="51">
                  <c:v>26555037</c:v>
                </c:pt>
                <c:pt idx="52">
                  <c:v>26227380</c:v>
                </c:pt>
                <c:pt idx="53">
                  <c:v>26006015</c:v>
                </c:pt>
                <c:pt idx="54">
                  <c:v>25114259</c:v>
                </c:pt>
                <c:pt idx="55">
                  <c:v>25209537</c:v>
                </c:pt>
                <c:pt idx="56">
                  <c:v>25276752</c:v>
                </c:pt>
                <c:pt idx="57">
                  <c:v>24547589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FE-4263-8DFA-587C6AC33040}"/>
            </c:ext>
          </c:extLst>
        </c:ser>
        <c:ser>
          <c:idx val="4"/>
          <c:order val="3"/>
          <c:tx>
            <c:strRef>
              <c:f>'[1 - Impieghi BI e dati mercato del credito BCE - agg 092025.xlsx]ProspettoVeneto'!$V$6</c:f>
              <c:strCache>
                <c:ptCount val="1"/>
                <c:pt idx="0">
                  <c:v>Costruzioni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092025.xlsx]ProspettoVeneto'!$B$8:$C$65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092025.xlsx]ProspettoVeneto'!$V$8:$V$65</c:f>
              <c:numCache>
                <c:formatCode>#,##0.###################</c:formatCode>
                <c:ptCount val="58"/>
                <c:pt idx="0">
                  <c:v>17842146</c:v>
                </c:pt>
                <c:pt idx="1">
                  <c:v>17729193</c:v>
                </c:pt>
                <c:pt idx="2">
                  <c:v>17116564</c:v>
                </c:pt>
                <c:pt idx="3">
                  <c:v>17169010</c:v>
                </c:pt>
                <c:pt idx="4">
                  <c:v>16665112</c:v>
                </c:pt>
                <c:pt idx="5">
                  <c:v>16421974</c:v>
                </c:pt>
                <c:pt idx="6">
                  <c:v>16206048</c:v>
                </c:pt>
                <c:pt idx="7">
                  <c:v>16025620</c:v>
                </c:pt>
                <c:pt idx="8">
                  <c:v>15746277</c:v>
                </c:pt>
                <c:pt idx="9">
                  <c:v>15712183</c:v>
                </c:pt>
                <c:pt idx="10">
                  <c:v>15286462</c:v>
                </c:pt>
                <c:pt idx="11">
                  <c:v>15321081</c:v>
                </c:pt>
                <c:pt idx="12">
                  <c:v>14889806</c:v>
                </c:pt>
                <c:pt idx="13">
                  <c:v>14906601</c:v>
                </c:pt>
                <c:pt idx="14">
                  <c:v>14339470</c:v>
                </c:pt>
                <c:pt idx="15">
                  <c:v>14270028</c:v>
                </c:pt>
                <c:pt idx="16">
                  <c:v>14191058</c:v>
                </c:pt>
                <c:pt idx="17">
                  <c:v>14134813</c:v>
                </c:pt>
                <c:pt idx="18">
                  <c:v>13403198</c:v>
                </c:pt>
                <c:pt idx="19">
                  <c:v>13170269</c:v>
                </c:pt>
                <c:pt idx="20">
                  <c:v>12759553</c:v>
                </c:pt>
                <c:pt idx="21">
                  <c:v>12430473</c:v>
                </c:pt>
                <c:pt idx="22">
                  <c:v>11880368</c:v>
                </c:pt>
                <c:pt idx="23">
                  <c:v>11974204</c:v>
                </c:pt>
                <c:pt idx="24">
                  <c:v>10662728</c:v>
                </c:pt>
                <c:pt idx="25">
                  <c:v>9853534</c:v>
                </c:pt>
                <c:pt idx="26">
                  <c:v>9605447</c:v>
                </c:pt>
                <c:pt idx="27">
                  <c:v>9454546</c:v>
                </c:pt>
                <c:pt idx="28">
                  <c:v>8590582</c:v>
                </c:pt>
                <c:pt idx="29">
                  <c:v>8184764</c:v>
                </c:pt>
                <c:pt idx="30">
                  <c:v>7148511</c:v>
                </c:pt>
                <c:pt idx="31">
                  <c:v>6820621</c:v>
                </c:pt>
                <c:pt idx="32">
                  <c:v>6716529</c:v>
                </c:pt>
                <c:pt idx="33">
                  <c:v>6565345</c:v>
                </c:pt>
                <c:pt idx="34">
                  <c:v>6080185</c:v>
                </c:pt>
                <c:pt idx="35">
                  <c:v>6008110</c:v>
                </c:pt>
                <c:pt idx="36">
                  <c:v>5983139</c:v>
                </c:pt>
                <c:pt idx="37">
                  <c:v>5872072</c:v>
                </c:pt>
                <c:pt idx="38">
                  <c:v>5420609</c:v>
                </c:pt>
                <c:pt idx="39">
                  <c:v>5608261</c:v>
                </c:pt>
                <c:pt idx="40">
                  <c:v>5556609</c:v>
                </c:pt>
                <c:pt idx="41">
                  <c:v>5489764</c:v>
                </c:pt>
                <c:pt idx="42">
                  <c:v>5152779</c:v>
                </c:pt>
                <c:pt idx="43">
                  <c:v>5267403</c:v>
                </c:pt>
                <c:pt idx="44">
                  <c:v>5077796</c:v>
                </c:pt>
                <c:pt idx="45">
                  <c:v>5011269</c:v>
                </c:pt>
                <c:pt idx="46">
                  <c:v>4828398</c:v>
                </c:pt>
                <c:pt idx="47">
                  <c:v>4832308</c:v>
                </c:pt>
                <c:pt idx="48">
                  <c:v>4737683</c:v>
                </c:pt>
                <c:pt idx="49">
                  <c:v>4624506</c:v>
                </c:pt>
                <c:pt idx="50">
                  <c:v>4405226</c:v>
                </c:pt>
                <c:pt idx="51">
                  <c:v>4380080</c:v>
                </c:pt>
                <c:pt idx="52">
                  <c:v>4240970</c:v>
                </c:pt>
                <c:pt idx="53">
                  <c:v>4194597</c:v>
                </c:pt>
                <c:pt idx="54">
                  <c:v>3983460</c:v>
                </c:pt>
                <c:pt idx="55">
                  <c:v>3961694</c:v>
                </c:pt>
                <c:pt idx="56">
                  <c:v>3996408</c:v>
                </c:pt>
                <c:pt idx="57">
                  <c:v>3978104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E-4263-8DFA-587C6AC33040}"/>
            </c:ext>
          </c:extLst>
        </c:ser>
        <c:ser>
          <c:idx val="5"/>
          <c:order val="4"/>
          <c:tx>
            <c:strRef>
              <c:f>'[1 - Impieghi BI e dati mercato del credito BCE - agg 092025.xlsx]ProspettoVeneto'!$W$6</c:f>
              <c:strCache>
                <c:ptCount val="1"/>
                <c:pt idx="0">
                  <c:v>Altri codici Ateco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092025.xlsx]ProspettoVeneto'!$B$8:$C$65</c:f>
              <c:strCache>
                <c:ptCount val="58"/>
                <c:pt idx="0">
                  <c:v>06/2011</c:v>
                </c:pt>
                <c:pt idx="1">
                  <c:v>09/2011</c:v>
                </c:pt>
                <c:pt idx="2">
                  <c:v>12/2011</c:v>
                </c:pt>
                <c:pt idx="3">
                  <c:v>03/2012</c:v>
                </c:pt>
                <c:pt idx="4">
                  <c:v>06/2012</c:v>
                </c:pt>
                <c:pt idx="5">
                  <c:v>09/2012</c:v>
                </c:pt>
                <c:pt idx="6">
                  <c:v>12/2012</c:v>
                </c:pt>
                <c:pt idx="7">
                  <c:v>03/2013</c:v>
                </c:pt>
                <c:pt idx="8">
                  <c:v>06/2013</c:v>
                </c:pt>
                <c:pt idx="9">
                  <c:v>09/2013</c:v>
                </c:pt>
                <c:pt idx="10">
                  <c:v>12/2013</c:v>
                </c:pt>
                <c:pt idx="11">
                  <c:v>03/2014</c:v>
                </c:pt>
                <c:pt idx="12">
                  <c:v>06/2014</c:v>
                </c:pt>
                <c:pt idx="13">
                  <c:v>09/2014</c:v>
                </c:pt>
                <c:pt idx="14">
                  <c:v>12/2014</c:v>
                </c:pt>
                <c:pt idx="15">
                  <c:v>03/2015</c:v>
                </c:pt>
                <c:pt idx="16">
                  <c:v>06/2015</c:v>
                </c:pt>
                <c:pt idx="17">
                  <c:v>09/2015</c:v>
                </c:pt>
                <c:pt idx="18">
                  <c:v>12/2015</c:v>
                </c:pt>
                <c:pt idx="19">
                  <c:v>03/2016</c:v>
                </c:pt>
                <c:pt idx="20">
                  <c:v>06/2016</c:v>
                </c:pt>
                <c:pt idx="21">
                  <c:v>09/2016</c:v>
                </c:pt>
                <c:pt idx="22">
                  <c:v>12/2016</c:v>
                </c:pt>
                <c:pt idx="23">
                  <c:v>03/2017</c:v>
                </c:pt>
                <c:pt idx="24">
                  <c:v>06/2017</c:v>
                </c:pt>
                <c:pt idx="25">
                  <c:v>09/2017</c:v>
                </c:pt>
                <c:pt idx="26">
                  <c:v>12/2017</c:v>
                </c:pt>
                <c:pt idx="27">
                  <c:v>03/2018</c:v>
                </c:pt>
                <c:pt idx="28">
                  <c:v>06/2018</c:v>
                </c:pt>
                <c:pt idx="29">
                  <c:v>09/2018</c:v>
                </c:pt>
                <c:pt idx="30">
                  <c:v>12/2018</c:v>
                </c:pt>
                <c:pt idx="31">
                  <c:v>03/2019</c:v>
                </c:pt>
                <c:pt idx="32">
                  <c:v>06/2019</c:v>
                </c:pt>
                <c:pt idx="33">
                  <c:v>09/2019</c:v>
                </c:pt>
                <c:pt idx="34">
                  <c:v>12/2019</c:v>
                </c:pt>
                <c:pt idx="35">
                  <c:v>03/2020</c:v>
                </c:pt>
                <c:pt idx="36">
                  <c:v>06/2020</c:v>
                </c:pt>
                <c:pt idx="37">
                  <c:v>09/2020</c:v>
                </c:pt>
                <c:pt idx="38">
                  <c:v>12/2020</c:v>
                </c:pt>
                <c:pt idx="39">
                  <c:v>03/2021</c:v>
                </c:pt>
                <c:pt idx="40">
                  <c:v>06/2021</c:v>
                </c:pt>
                <c:pt idx="41">
                  <c:v>09/2021</c:v>
                </c:pt>
                <c:pt idx="42">
                  <c:v>12/2021</c:v>
                </c:pt>
                <c:pt idx="43">
                  <c:v>03/2022</c:v>
                </c:pt>
                <c:pt idx="44">
                  <c:v>06/2022</c:v>
                </c:pt>
                <c:pt idx="45">
                  <c:v>09/2022</c:v>
                </c:pt>
                <c:pt idx="46">
                  <c:v>12/2022</c:v>
                </c:pt>
                <c:pt idx="47">
                  <c:v>03/2023</c:v>
                </c:pt>
                <c:pt idx="48">
                  <c:v>06/2023</c:v>
                </c:pt>
                <c:pt idx="49">
                  <c:v>09/2023</c:v>
                </c:pt>
                <c:pt idx="50">
                  <c:v>12/2023</c:v>
                </c:pt>
                <c:pt idx="51">
                  <c:v>03/2024</c:v>
                </c:pt>
                <c:pt idx="52">
                  <c:v>06/2024</c:v>
                </c:pt>
                <c:pt idx="53">
                  <c:v>09/2024</c:v>
                </c:pt>
                <c:pt idx="54">
                  <c:v>12/2024</c:v>
                </c:pt>
                <c:pt idx="55">
                  <c:v>03/2025</c:v>
                </c:pt>
                <c:pt idx="56">
                  <c:v>06/2025</c:v>
                </c:pt>
                <c:pt idx="57">
                  <c:v>09/2025</c:v>
                </c:pt>
              </c:strCache>
            </c:strRef>
          </c:cat>
          <c:val>
            <c:numRef>
              <c:f>'[1 - Impieghi BI e dati mercato del credito BCE - agg 092025.xlsx]ProspettoVeneto'!$W$8:$W$65</c:f>
              <c:numCache>
                <c:formatCode>#,##0.###################</c:formatCode>
                <c:ptCount val="58"/>
                <c:pt idx="0">
                  <c:v>5289892</c:v>
                </c:pt>
                <c:pt idx="1">
                  <c:v>5387157</c:v>
                </c:pt>
                <c:pt idx="2">
                  <c:v>5447006</c:v>
                </c:pt>
                <c:pt idx="3">
                  <c:v>5371925</c:v>
                </c:pt>
                <c:pt idx="4">
                  <c:v>5415116</c:v>
                </c:pt>
                <c:pt idx="5">
                  <c:v>5426653</c:v>
                </c:pt>
                <c:pt idx="6">
                  <c:v>5554588</c:v>
                </c:pt>
                <c:pt idx="7">
                  <c:v>5504947</c:v>
                </c:pt>
                <c:pt idx="8">
                  <c:v>5501595</c:v>
                </c:pt>
                <c:pt idx="9">
                  <c:v>5516888</c:v>
                </c:pt>
                <c:pt idx="10">
                  <c:v>5591662</c:v>
                </c:pt>
                <c:pt idx="11">
                  <c:v>5615145</c:v>
                </c:pt>
                <c:pt idx="12">
                  <c:v>5658202</c:v>
                </c:pt>
                <c:pt idx="13">
                  <c:v>5686884</c:v>
                </c:pt>
                <c:pt idx="14">
                  <c:v>5705741</c:v>
                </c:pt>
                <c:pt idx="15">
                  <c:v>5651515</c:v>
                </c:pt>
                <c:pt idx="16">
                  <c:v>5717884</c:v>
                </c:pt>
                <c:pt idx="17">
                  <c:v>5713634</c:v>
                </c:pt>
                <c:pt idx="18">
                  <c:v>5705161</c:v>
                </c:pt>
                <c:pt idx="19">
                  <c:v>5659989</c:v>
                </c:pt>
                <c:pt idx="20">
                  <c:v>5661612</c:v>
                </c:pt>
                <c:pt idx="21">
                  <c:v>5711822</c:v>
                </c:pt>
                <c:pt idx="22">
                  <c:v>5745797</c:v>
                </c:pt>
                <c:pt idx="23">
                  <c:v>5693355</c:v>
                </c:pt>
                <c:pt idx="24">
                  <c:v>5626388</c:v>
                </c:pt>
                <c:pt idx="25">
                  <c:v>5603619</c:v>
                </c:pt>
                <c:pt idx="26">
                  <c:v>5683130</c:v>
                </c:pt>
                <c:pt idx="27">
                  <c:v>5650836</c:v>
                </c:pt>
                <c:pt idx="28">
                  <c:v>5613454</c:v>
                </c:pt>
                <c:pt idx="29">
                  <c:v>5581831</c:v>
                </c:pt>
                <c:pt idx="30">
                  <c:v>5602228</c:v>
                </c:pt>
                <c:pt idx="31">
                  <c:v>5467370</c:v>
                </c:pt>
                <c:pt idx="32">
                  <c:v>5471588</c:v>
                </c:pt>
                <c:pt idx="33">
                  <c:v>5452087</c:v>
                </c:pt>
                <c:pt idx="34">
                  <c:v>5451345</c:v>
                </c:pt>
                <c:pt idx="35">
                  <c:v>5403252</c:v>
                </c:pt>
                <c:pt idx="36">
                  <c:v>5362495</c:v>
                </c:pt>
                <c:pt idx="37">
                  <c:v>5338071</c:v>
                </c:pt>
                <c:pt idx="38">
                  <c:v>5349793</c:v>
                </c:pt>
                <c:pt idx="39">
                  <c:v>5373752</c:v>
                </c:pt>
                <c:pt idx="40">
                  <c:v>5375719</c:v>
                </c:pt>
                <c:pt idx="41">
                  <c:v>5345478</c:v>
                </c:pt>
                <c:pt idx="42">
                  <c:v>5326150</c:v>
                </c:pt>
                <c:pt idx="43">
                  <c:v>5321858</c:v>
                </c:pt>
                <c:pt idx="44">
                  <c:v>5276480</c:v>
                </c:pt>
                <c:pt idx="45">
                  <c:v>5222849</c:v>
                </c:pt>
                <c:pt idx="46">
                  <c:v>5168671</c:v>
                </c:pt>
                <c:pt idx="47">
                  <c:v>5086757</c:v>
                </c:pt>
                <c:pt idx="48">
                  <c:v>5014765</c:v>
                </c:pt>
                <c:pt idx="49">
                  <c:v>4979042</c:v>
                </c:pt>
                <c:pt idx="50">
                  <c:v>5088823</c:v>
                </c:pt>
                <c:pt idx="51">
                  <c:v>4949527</c:v>
                </c:pt>
                <c:pt idx="52">
                  <c:v>4848117</c:v>
                </c:pt>
                <c:pt idx="53">
                  <c:v>4779195</c:v>
                </c:pt>
                <c:pt idx="54">
                  <c:v>4915285</c:v>
                </c:pt>
                <c:pt idx="55">
                  <c:v>4840358</c:v>
                </c:pt>
                <c:pt idx="56">
                  <c:v>4882813</c:v>
                </c:pt>
                <c:pt idx="57">
                  <c:v>4918256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FE-4263-8DFA-587C6AC3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363216"/>
        <c:axId val="319378576"/>
      </c:lineChart>
      <c:dateAx>
        <c:axId val="31936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319378576"/>
        <c:crosses val="autoZero"/>
        <c:auto val="0"/>
        <c:lblOffset val="100"/>
        <c:baseTimeUnit val="months"/>
        <c:majorUnit val="2"/>
        <c:majorTimeUnit val="months"/>
        <c:minorUnit val="1"/>
      </c:dateAx>
      <c:valAx>
        <c:axId val="31937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319363216"/>
        <c:crossesAt val="1"/>
        <c:crossBetween val="between"/>
        <c:majorUnit val="5000000"/>
        <c:dispUnits>
          <c:builtInUnit val="millions"/>
          <c:dispUnitsLbl>
            <c:layout>
              <c:manualLayout>
                <c:xMode val="edge"/>
                <c:yMode val="edge"/>
                <c:x val="3.3085841493918411E-2"/>
                <c:y val="0.1092616804822527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r>
                    <a:rPr lang="it-IT"/>
                    <a:t>Miliardi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0414585325762588"/>
          <c:y val="0.90546093258109106"/>
          <c:w val="0.77065550895765866"/>
          <c:h val="4.5193156155123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1" i="0" u="none" strike="noStrike" kern="1200" baseline="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pPr>
      <a:endParaRPr lang="it-IT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69080484742011"/>
          <c:y val="0.15255955842516722"/>
          <c:w val="0.36748321073882917"/>
          <c:h val="0.43681390181693625"/>
        </c:manualLayout>
      </c:layout>
      <c:doughnutChart>
        <c:varyColors val="1"/>
        <c:ser>
          <c:idx val="0"/>
          <c:order val="0"/>
          <c:tx>
            <c:strRef>
              <c:f>'Monitor Credito 2025'!$F$254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5C-4AAE-A44B-DC8E9173A3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5C-4AAE-A44B-DC8E9173A3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5C-4AAE-A44B-DC8E9173A3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5C-4AAE-A44B-DC8E9173A3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5C-4AAE-A44B-DC8E9173A3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5C-4AAE-A44B-DC8E9173A37D}"/>
              </c:ext>
            </c:extLst>
          </c:dPt>
          <c:dLbls>
            <c:dLbl>
              <c:idx val="0"/>
              <c:layout>
                <c:manualLayout>
                  <c:x val="7.5376891358172604E-2"/>
                  <c:y val="3.299726928110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C-4AAE-A44B-DC8E9173A37D}"/>
                </c:ext>
              </c:extLst>
            </c:dLbl>
            <c:dLbl>
              <c:idx val="1"/>
              <c:layout>
                <c:manualLayout>
                  <c:x val="-7.5376891358172632E-2"/>
                  <c:y val="4.3996359041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C-4AAE-A44B-DC8E9173A37D}"/>
                </c:ext>
              </c:extLst>
            </c:dLbl>
            <c:dLbl>
              <c:idx val="2"/>
              <c:layout>
                <c:manualLayout>
                  <c:x val="-7.0118038472718705E-2"/>
                  <c:y val="-2.933090602764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C-4AAE-A44B-DC8E9173A37D}"/>
                </c:ext>
              </c:extLst>
            </c:dLbl>
            <c:dLbl>
              <c:idx val="3"/>
              <c:layout>
                <c:manualLayout>
                  <c:x val="-8.2182463723928401E-2"/>
                  <c:y val="-6.5614716873650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5C-4AAE-A44B-DC8E9173A37D}"/>
                </c:ext>
              </c:extLst>
            </c:dLbl>
            <c:dLbl>
              <c:idx val="4"/>
              <c:layout>
                <c:manualLayout>
                  <c:x val="-4.557672500726722E-2"/>
                  <c:y val="-9.1659081336392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5C-4AAE-A44B-DC8E9173A37D}"/>
                </c:ext>
              </c:extLst>
            </c:dLbl>
            <c:dLbl>
              <c:idx val="5"/>
              <c:layout>
                <c:manualLayout>
                  <c:x val="-1.7529518872676168E-2"/>
                  <c:y val="-9.494568530521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5C-4AAE-A44B-DC8E9173A3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2025'!$D$255:$D$260</c:f>
              <c:strCache>
                <c:ptCount val="6"/>
                <c:pt idx="0">
                  <c:v>Non abbiamo progettualità particolari</c:v>
                </c:pt>
                <c:pt idx="1">
                  <c:v>Abbiamo delle progettualità/proposte ma siamo incerti</c:v>
                </c:pt>
                <c:pt idx="2">
                  <c:v>Abbiamo recentemente completato un ciclo</c:v>
                </c:pt>
                <c:pt idx="3">
                  <c:v>Non abbiamo le risorse</c:v>
                </c:pt>
                <c:pt idx="4">
                  <c:v>Abbiamo iniziative ma attendiamo agevolazioni</c:v>
                </c:pt>
                <c:pt idx="5">
                  <c:v>Altro</c:v>
                </c:pt>
              </c:strCache>
            </c:strRef>
          </c:cat>
          <c:val>
            <c:numRef>
              <c:f>'Monitor Credito 2025'!$F$255:$F$260</c:f>
              <c:numCache>
                <c:formatCode>####.0%</c:formatCode>
                <c:ptCount val="6"/>
                <c:pt idx="0">
                  <c:v>0.56164383561643838</c:v>
                </c:pt>
                <c:pt idx="1">
                  <c:v>0.15753424657534246</c:v>
                </c:pt>
                <c:pt idx="2">
                  <c:v>0.13013698630136986</c:v>
                </c:pt>
                <c:pt idx="3">
                  <c:v>2.3972602739726026E-2</c:v>
                </c:pt>
                <c:pt idx="4">
                  <c:v>8.9041095890410954E-2</c:v>
                </c:pt>
                <c:pt idx="5">
                  <c:v>3.7671232876712327E-2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5C-4AAE-A44B-DC8E9173A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0.644973280807976"/>
          <c:w val="0.99769533594185267"/>
          <c:h val="0.355026719192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71358402067065E-2"/>
          <c:y val="5.3565251635082564E-2"/>
          <c:w val="0.91327370319496315"/>
          <c:h val="0.75020130233502513"/>
        </c:manualLayout>
      </c:layout>
      <c:barChart>
        <c:barDir val="col"/>
        <c:grouping val="clustered"/>
        <c:varyColors val="0"/>
        <c:ser>
          <c:idx val="1"/>
          <c:order val="0"/>
          <c:tx>
            <c:v>Si investimenti negli ultimi 12 mesi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60-455A-9680-E5DEC7FB945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'Monitor Credito 2025'!$D$210:$D$215</c:f>
              <c:strCache>
                <c:ptCount val="6"/>
                <c:pt idx="0">
                  <c:v>Inferiore a 5 mln</c:v>
                </c:pt>
                <c:pt idx="1">
                  <c:v>Tra 5 e 10 mln</c:v>
                </c:pt>
                <c:pt idx="2">
                  <c:v>Tra 10 e 25 mln</c:v>
                </c:pt>
                <c:pt idx="3">
                  <c:v>Media
campione</c:v>
                </c:pt>
                <c:pt idx="4">
                  <c:v>Tra 25 e 50 mln</c:v>
                </c:pt>
                <c:pt idx="5">
                  <c:v>Oltre 50 mln</c:v>
                </c:pt>
              </c:strCache>
            </c:strRef>
          </c:cat>
          <c:val>
            <c:numRef>
              <c:f>'Monitor Credito 2025'!$E$210:$E$215</c:f>
              <c:numCache>
                <c:formatCode>0.0%</c:formatCode>
                <c:ptCount val="6"/>
                <c:pt idx="0">
                  <c:v>0.109</c:v>
                </c:pt>
                <c:pt idx="1">
                  <c:v>0.19</c:v>
                </c:pt>
                <c:pt idx="2">
                  <c:v>0.29499999999999998</c:v>
                </c:pt>
                <c:pt idx="3">
                  <c:v>0.307</c:v>
                </c:pt>
                <c:pt idx="4">
                  <c:v>0.54700000000000004</c:v>
                </c:pt>
                <c:pt idx="5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0-455A-9680-E5DEC7FB9455}"/>
            </c:ext>
          </c:extLst>
        </c:ser>
        <c:ser>
          <c:idx val="0"/>
          <c:order val="1"/>
          <c:tx>
            <c:v>Si investimenti nei prossimi 12 mesi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60-455A-9680-E5DEC7FB94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'Monitor Credito 2025'!$D$210:$D$215</c:f>
              <c:strCache>
                <c:ptCount val="6"/>
                <c:pt idx="0">
                  <c:v>Inferiore a 5 mln</c:v>
                </c:pt>
                <c:pt idx="1">
                  <c:v>Tra 5 e 10 mln</c:v>
                </c:pt>
                <c:pt idx="2">
                  <c:v>Tra 10 e 25 mln</c:v>
                </c:pt>
                <c:pt idx="3">
                  <c:v>Media
campione</c:v>
                </c:pt>
                <c:pt idx="4">
                  <c:v>Tra 25 e 50 mln</c:v>
                </c:pt>
                <c:pt idx="5">
                  <c:v>Oltre 50 mln</c:v>
                </c:pt>
              </c:strCache>
            </c:strRef>
          </c:cat>
          <c:val>
            <c:numRef>
              <c:f>'Monitor Credito 2025'!$F$210:$F$215</c:f>
              <c:numCache>
                <c:formatCode>0.0%</c:formatCode>
                <c:ptCount val="6"/>
                <c:pt idx="0">
                  <c:v>0.152</c:v>
                </c:pt>
                <c:pt idx="1">
                  <c:v>0.29799999999999999</c:v>
                </c:pt>
                <c:pt idx="2">
                  <c:v>0.28399999999999997</c:v>
                </c:pt>
                <c:pt idx="3">
                  <c:v>0.33200000000000002</c:v>
                </c:pt>
                <c:pt idx="4">
                  <c:v>0.52800000000000002</c:v>
                </c:pt>
                <c:pt idx="5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60-455A-9680-E5DEC7FB9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238384"/>
        <c:axId val="520241264"/>
      </c:barChart>
      <c:catAx>
        <c:axId val="52023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520241264"/>
        <c:crosses val="autoZero"/>
        <c:auto val="1"/>
        <c:lblAlgn val="ctr"/>
        <c:lblOffset val="100"/>
        <c:noMultiLvlLbl val="0"/>
      </c:catAx>
      <c:valAx>
        <c:axId val="52024126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52023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47172082605154"/>
          <c:y val="0.91604986485009476"/>
          <c:w val="0.49273651604360263"/>
          <c:h val="5.0157541847756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Aptos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9190621586388"/>
          <c:y val="0.1872483019978945"/>
          <c:w val="0.24308862255390792"/>
          <c:h val="0.55692353889914381"/>
        </c:manualLayout>
      </c:layout>
      <c:doughnutChart>
        <c:varyColors val="1"/>
        <c:ser>
          <c:idx val="0"/>
          <c:order val="0"/>
          <c:tx>
            <c:strRef>
              <c:f>'Monitor Credito 2025'!$F$254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C7-478F-8DE6-25BC932EC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7-478F-8DE6-25BC932EC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7-478F-8DE6-25BC932EC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C7-478F-8DE6-25BC932EC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C7-478F-8DE6-25BC932EC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C7-478F-8DE6-25BC932EC091}"/>
              </c:ext>
            </c:extLst>
          </c:dPt>
          <c:dLbls>
            <c:dLbl>
              <c:idx val="0"/>
              <c:layout>
                <c:manualLayout>
                  <c:x val="4.8809555250911296E-2"/>
                  <c:y val="-4.971908996965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7-478F-8DE6-25BC932EC091}"/>
                </c:ext>
              </c:extLst>
            </c:dLbl>
            <c:dLbl>
              <c:idx val="1"/>
              <c:layout>
                <c:manualLayout>
                  <c:x val="2.8769689758807375E-3"/>
                  <c:y val="0.10148575789535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7-478F-8DE6-25BC932EC091}"/>
                </c:ext>
              </c:extLst>
            </c:dLbl>
            <c:dLbl>
              <c:idx val="2"/>
              <c:layout>
                <c:manualLayout>
                  <c:x val="-4.4650433833732586E-2"/>
                  <c:y val="7.075099861489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7-478F-8DE6-25BC932EC091}"/>
                </c:ext>
              </c:extLst>
            </c:dLbl>
            <c:dLbl>
              <c:idx val="3"/>
              <c:layout>
                <c:manualLayout>
                  <c:x val="-5.1176189497406412E-2"/>
                  <c:y val="-4.707888818087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C7-478F-8DE6-25BC932EC091}"/>
                </c:ext>
              </c:extLst>
            </c:dLbl>
            <c:dLbl>
              <c:idx val="4"/>
              <c:layout>
                <c:manualLayout>
                  <c:x val="-2.8621067687183019E-2"/>
                  <c:y val="-8.733560695134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C7-478F-8DE6-25BC932EC091}"/>
                </c:ext>
              </c:extLst>
            </c:dLbl>
            <c:dLbl>
              <c:idx val="5"/>
              <c:layout>
                <c:manualLayout>
                  <c:x val="-4.7618938257700033E-3"/>
                  <c:y val="-8.666062464801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C7-478F-8DE6-25BC932EC0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'Monitor Credito 2025'!$D$274:$D$279</c:f>
              <c:strCache>
                <c:ptCount val="6"/>
                <c:pt idx="0">
                  <c:v>Nessuna, prevediamo autofinanziamento in un contesto di stabilità</c:v>
                </c:pt>
                <c:pt idx="1">
                  <c:v>Nessuna, prevediamo autofinanziamento sufficiente anche per piani crescita</c:v>
                </c:pt>
                <c:pt idx="2">
                  <c:v>Solo per CAPEX</c:v>
                </c:pt>
                <c:pt idx="3">
                  <c:v>Solo per CIRCOLANTE</c:v>
                </c:pt>
                <c:pt idx="4">
                  <c:v>CAPEX e CIRCOLANTE</c:v>
                </c:pt>
                <c:pt idx="5">
                  <c:v>Priorità: riordino e riscadenziamento finanziario</c:v>
                </c:pt>
              </c:strCache>
            </c:strRef>
          </c:cat>
          <c:val>
            <c:numRef>
              <c:f>'Monitor Credito 2025'!$F$274:$F$279</c:f>
              <c:numCache>
                <c:formatCode>####.0%</c:formatCode>
                <c:ptCount val="6"/>
                <c:pt idx="0">
                  <c:v>0.41108545034642036</c:v>
                </c:pt>
                <c:pt idx="1">
                  <c:v>0.19399538106235564</c:v>
                </c:pt>
                <c:pt idx="2">
                  <c:v>0.15704387990762125</c:v>
                </c:pt>
                <c:pt idx="3">
                  <c:v>0.12702078521939955</c:v>
                </c:pt>
                <c:pt idx="4">
                  <c:v>6.2355658198614314E-2</c:v>
                </c:pt>
                <c:pt idx="5">
                  <c:v>4.8498845265588911E-2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C7-478F-8DE6-25BC932EC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2962398779921"/>
          <c:y val="0.25715435202920311"/>
          <c:w val="0.53532259437706597"/>
          <c:h val="0.39661862428759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3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1"/>
          <c:tx>
            <c:strRef>
              <c:f>'[2 - Dati depositi_Veneto + grafico PFN.xlsx]ProspettoVenetoSaldi'!$F$7</c:f>
              <c:strCache>
                <c:ptCount val="1"/>
                <c:pt idx="0">
                  <c:v>Depositi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c:spPr>
          <c:invertIfNegative val="0"/>
          <c:cat>
            <c:numRef>
              <c:f>'[2 - Dati depositi_Veneto + grafico PFN.xlsx]ProspettoVenetoSaldi'!$A$8:$A$65</c:f>
              <c:numCache>
                <c:formatCode>m/d/yyyy</c:formatCode>
                <c:ptCount val="58"/>
                <c:pt idx="0">
                  <c:v>45930</c:v>
                </c:pt>
                <c:pt idx="1">
                  <c:v>45838</c:v>
                </c:pt>
                <c:pt idx="2">
                  <c:v>45747</c:v>
                </c:pt>
                <c:pt idx="3">
                  <c:v>45657</c:v>
                </c:pt>
                <c:pt idx="4">
                  <c:v>45565</c:v>
                </c:pt>
                <c:pt idx="5">
                  <c:v>45473</c:v>
                </c:pt>
                <c:pt idx="6">
                  <c:v>45382</c:v>
                </c:pt>
                <c:pt idx="7">
                  <c:v>45291</c:v>
                </c:pt>
                <c:pt idx="8">
                  <c:v>45199</c:v>
                </c:pt>
                <c:pt idx="9">
                  <c:v>45107</c:v>
                </c:pt>
                <c:pt idx="10">
                  <c:v>45016</c:v>
                </c:pt>
                <c:pt idx="11">
                  <c:v>44926</c:v>
                </c:pt>
                <c:pt idx="12">
                  <c:v>44834</c:v>
                </c:pt>
                <c:pt idx="13">
                  <c:v>44742</c:v>
                </c:pt>
                <c:pt idx="14">
                  <c:v>44651</c:v>
                </c:pt>
                <c:pt idx="15">
                  <c:v>44561</c:v>
                </c:pt>
                <c:pt idx="16">
                  <c:v>44469</c:v>
                </c:pt>
                <c:pt idx="17">
                  <c:v>44377</c:v>
                </c:pt>
                <c:pt idx="18">
                  <c:v>44286</c:v>
                </c:pt>
                <c:pt idx="19">
                  <c:v>44196</c:v>
                </c:pt>
                <c:pt idx="20">
                  <c:v>44104</c:v>
                </c:pt>
                <c:pt idx="21">
                  <c:v>44012</c:v>
                </c:pt>
                <c:pt idx="22">
                  <c:v>43921</c:v>
                </c:pt>
                <c:pt idx="23">
                  <c:v>43830</c:v>
                </c:pt>
                <c:pt idx="24">
                  <c:v>43738</c:v>
                </c:pt>
                <c:pt idx="25">
                  <c:v>43646</c:v>
                </c:pt>
                <c:pt idx="26">
                  <c:v>43555</c:v>
                </c:pt>
                <c:pt idx="27">
                  <c:v>43465</c:v>
                </c:pt>
                <c:pt idx="28">
                  <c:v>43373</c:v>
                </c:pt>
                <c:pt idx="29">
                  <c:v>43281</c:v>
                </c:pt>
                <c:pt idx="30">
                  <c:v>43190</c:v>
                </c:pt>
                <c:pt idx="31">
                  <c:v>43100</c:v>
                </c:pt>
                <c:pt idx="32">
                  <c:v>43008</c:v>
                </c:pt>
                <c:pt idx="33">
                  <c:v>42916</c:v>
                </c:pt>
                <c:pt idx="34">
                  <c:v>42825</c:v>
                </c:pt>
                <c:pt idx="35">
                  <c:v>42735</c:v>
                </c:pt>
                <c:pt idx="36">
                  <c:v>42643</c:v>
                </c:pt>
                <c:pt idx="37">
                  <c:v>42551</c:v>
                </c:pt>
                <c:pt idx="38">
                  <c:v>42460</c:v>
                </c:pt>
                <c:pt idx="39">
                  <c:v>42369</c:v>
                </c:pt>
                <c:pt idx="40">
                  <c:v>42277</c:v>
                </c:pt>
                <c:pt idx="41">
                  <c:v>42185</c:v>
                </c:pt>
                <c:pt idx="42">
                  <c:v>42094</c:v>
                </c:pt>
                <c:pt idx="43">
                  <c:v>42004</c:v>
                </c:pt>
                <c:pt idx="44">
                  <c:v>41912</c:v>
                </c:pt>
                <c:pt idx="45">
                  <c:v>41820</c:v>
                </c:pt>
                <c:pt idx="46">
                  <c:v>41729</c:v>
                </c:pt>
                <c:pt idx="47">
                  <c:v>41639</c:v>
                </c:pt>
                <c:pt idx="48">
                  <c:v>41547</c:v>
                </c:pt>
                <c:pt idx="49">
                  <c:v>41455</c:v>
                </c:pt>
                <c:pt idx="50">
                  <c:v>41364</c:v>
                </c:pt>
                <c:pt idx="51">
                  <c:v>41274</c:v>
                </c:pt>
                <c:pt idx="52">
                  <c:v>41182</c:v>
                </c:pt>
                <c:pt idx="53">
                  <c:v>41090</c:v>
                </c:pt>
                <c:pt idx="54">
                  <c:v>40999</c:v>
                </c:pt>
                <c:pt idx="55">
                  <c:v>40908</c:v>
                </c:pt>
                <c:pt idx="56">
                  <c:v>40816</c:v>
                </c:pt>
                <c:pt idx="57">
                  <c:v>40724</c:v>
                </c:pt>
              </c:numCache>
            </c:numRef>
          </c:cat>
          <c:val>
            <c:numRef>
              <c:f>'[2 - Dati depositi_Veneto + grafico PFN.xlsx]ProspettoVenetoSaldi'!$F$8:$F$65</c:f>
              <c:numCache>
                <c:formatCode>#,##0.###################</c:formatCode>
                <c:ptCount val="58"/>
                <c:pt idx="0">
                  <c:v>53076776</c:v>
                </c:pt>
                <c:pt idx="1">
                  <c:v>53163083</c:v>
                </c:pt>
                <c:pt idx="2">
                  <c:v>51398721</c:v>
                </c:pt>
                <c:pt idx="3">
                  <c:v>55189746</c:v>
                </c:pt>
                <c:pt idx="4">
                  <c:v>52426099</c:v>
                </c:pt>
                <c:pt idx="5">
                  <c:v>56339337</c:v>
                </c:pt>
                <c:pt idx="6">
                  <c:v>53533527</c:v>
                </c:pt>
                <c:pt idx="7">
                  <c:v>54348996</c:v>
                </c:pt>
                <c:pt idx="8">
                  <c:v>54162012</c:v>
                </c:pt>
                <c:pt idx="9">
                  <c:v>50144046</c:v>
                </c:pt>
                <c:pt idx="10">
                  <c:v>49335591</c:v>
                </c:pt>
                <c:pt idx="11">
                  <c:v>52825507</c:v>
                </c:pt>
                <c:pt idx="12">
                  <c:v>50931422</c:v>
                </c:pt>
                <c:pt idx="13">
                  <c:v>50769819</c:v>
                </c:pt>
                <c:pt idx="14">
                  <c:v>50586372</c:v>
                </c:pt>
                <c:pt idx="15">
                  <c:v>54217622</c:v>
                </c:pt>
                <c:pt idx="16">
                  <c:v>50719047</c:v>
                </c:pt>
                <c:pt idx="17">
                  <c:v>49680147</c:v>
                </c:pt>
                <c:pt idx="18">
                  <c:v>46741681</c:v>
                </c:pt>
                <c:pt idx="19">
                  <c:v>47036686</c:v>
                </c:pt>
                <c:pt idx="20">
                  <c:v>43924566</c:v>
                </c:pt>
                <c:pt idx="21">
                  <c:v>41176150</c:v>
                </c:pt>
                <c:pt idx="22">
                  <c:v>36541772</c:v>
                </c:pt>
                <c:pt idx="23">
                  <c:v>37276799</c:v>
                </c:pt>
                <c:pt idx="24">
                  <c:v>35866787</c:v>
                </c:pt>
                <c:pt idx="25">
                  <c:v>37622007</c:v>
                </c:pt>
                <c:pt idx="26">
                  <c:v>35703729</c:v>
                </c:pt>
                <c:pt idx="27">
                  <c:v>35116288</c:v>
                </c:pt>
                <c:pt idx="28">
                  <c:v>36291472</c:v>
                </c:pt>
                <c:pt idx="29">
                  <c:v>37687714</c:v>
                </c:pt>
                <c:pt idx="30">
                  <c:v>35204659</c:v>
                </c:pt>
                <c:pt idx="31">
                  <c:v>35292681</c:v>
                </c:pt>
                <c:pt idx="32">
                  <c:v>34633797</c:v>
                </c:pt>
                <c:pt idx="33">
                  <c:v>31635285</c:v>
                </c:pt>
                <c:pt idx="34">
                  <c:v>30262071</c:v>
                </c:pt>
                <c:pt idx="35">
                  <c:v>31441160</c:v>
                </c:pt>
                <c:pt idx="36">
                  <c:v>28917219</c:v>
                </c:pt>
                <c:pt idx="37">
                  <c:v>28383181</c:v>
                </c:pt>
                <c:pt idx="38">
                  <c:v>26866442</c:v>
                </c:pt>
                <c:pt idx="39">
                  <c:v>27894632</c:v>
                </c:pt>
                <c:pt idx="40">
                  <c:v>27668274</c:v>
                </c:pt>
                <c:pt idx="41">
                  <c:v>25570236</c:v>
                </c:pt>
                <c:pt idx="42">
                  <c:v>24483153</c:v>
                </c:pt>
                <c:pt idx="43">
                  <c:v>24666075</c:v>
                </c:pt>
                <c:pt idx="44">
                  <c:v>23864149</c:v>
                </c:pt>
                <c:pt idx="45">
                  <c:v>23118305</c:v>
                </c:pt>
                <c:pt idx="46">
                  <c:v>21910575</c:v>
                </c:pt>
                <c:pt idx="47">
                  <c:v>23110782</c:v>
                </c:pt>
                <c:pt idx="48">
                  <c:v>21766911</c:v>
                </c:pt>
                <c:pt idx="49">
                  <c:v>23500695</c:v>
                </c:pt>
                <c:pt idx="50">
                  <c:v>21876631</c:v>
                </c:pt>
                <c:pt idx="51">
                  <c:v>21826167</c:v>
                </c:pt>
                <c:pt idx="52">
                  <c:v>22671295</c:v>
                </c:pt>
                <c:pt idx="53">
                  <c:v>22660045</c:v>
                </c:pt>
                <c:pt idx="54">
                  <c:v>21757103</c:v>
                </c:pt>
                <c:pt idx="55">
                  <c:v>22364861</c:v>
                </c:pt>
                <c:pt idx="56">
                  <c:v>21905849</c:v>
                </c:pt>
                <c:pt idx="57">
                  <c:v>21691805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C-4F88-9A1B-24C95CF2DF11}"/>
            </c:ext>
          </c:extLst>
        </c:ser>
        <c:ser>
          <c:idx val="6"/>
          <c:order val="2"/>
          <c:tx>
            <c:strRef>
              <c:f>'[2 - Dati depositi_Veneto + grafico PFN.xlsx]ProspettoVenetoSaldi'!$G$7</c:f>
              <c:strCache>
                <c:ptCount val="1"/>
                <c:pt idx="0">
                  <c:v>Impieghi</c:v>
                </c:pt>
              </c:strCache>
            </c:strRef>
          </c:tx>
          <c:spPr>
            <a:solidFill>
              <a:srgbClr val="EB7B43"/>
            </a:solidFill>
            <a:ln w="25400">
              <a:solidFill>
                <a:srgbClr val="EB7B43"/>
              </a:solidFill>
              <a:miter lim="800000"/>
            </a:ln>
            <a:effectLst/>
          </c:spPr>
          <c:invertIfNegative val="0"/>
          <c:cat>
            <c:numRef>
              <c:f>'[2 - Dati depositi_Veneto + grafico PFN.xlsx]ProspettoVenetoSaldi'!$A$8:$A$65</c:f>
              <c:numCache>
                <c:formatCode>m/d/yyyy</c:formatCode>
                <c:ptCount val="58"/>
                <c:pt idx="0">
                  <c:v>45930</c:v>
                </c:pt>
                <c:pt idx="1">
                  <c:v>45838</c:v>
                </c:pt>
                <c:pt idx="2">
                  <c:v>45747</c:v>
                </c:pt>
                <c:pt idx="3">
                  <c:v>45657</c:v>
                </c:pt>
                <c:pt idx="4">
                  <c:v>45565</c:v>
                </c:pt>
                <c:pt idx="5">
                  <c:v>45473</c:v>
                </c:pt>
                <c:pt idx="6">
                  <c:v>45382</c:v>
                </c:pt>
                <c:pt idx="7">
                  <c:v>45291</c:v>
                </c:pt>
                <c:pt idx="8">
                  <c:v>45199</c:v>
                </c:pt>
                <c:pt idx="9">
                  <c:v>45107</c:v>
                </c:pt>
                <c:pt idx="10">
                  <c:v>45016</c:v>
                </c:pt>
                <c:pt idx="11">
                  <c:v>44926</c:v>
                </c:pt>
                <c:pt idx="12">
                  <c:v>44834</c:v>
                </c:pt>
                <c:pt idx="13">
                  <c:v>44742</c:v>
                </c:pt>
                <c:pt idx="14">
                  <c:v>44651</c:v>
                </c:pt>
                <c:pt idx="15">
                  <c:v>44561</c:v>
                </c:pt>
                <c:pt idx="16">
                  <c:v>44469</c:v>
                </c:pt>
                <c:pt idx="17">
                  <c:v>44377</c:v>
                </c:pt>
                <c:pt idx="18">
                  <c:v>44286</c:v>
                </c:pt>
                <c:pt idx="19">
                  <c:v>44196</c:v>
                </c:pt>
                <c:pt idx="20">
                  <c:v>44104</c:v>
                </c:pt>
                <c:pt idx="21">
                  <c:v>44012</c:v>
                </c:pt>
                <c:pt idx="22">
                  <c:v>43921</c:v>
                </c:pt>
                <c:pt idx="23">
                  <c:v>43830</c:v>
                </c:pt>
                <c:pt idx="24">
                  <c:v>43738</c:v>
                </c:pt>
                <c:pt idx="25">
                  <c:v>43646</c:v>
                </c:pt>
                <c:pt idx="26">
                  <c:v>43555</c:v>
                </c:pt>
                <c:pt idx="27">
                  <c:v>43465</c:v>
                </c:pt>
                <c:pt idx="28">
                  <c:v>43373</c:v>
                </c:pt>
                <c:pt idx="29">
                  <c:v>43281</c:v>
                </c:pt>
                <c:pt idx="30">
                  <c:v>43190</c:v>
                </c:pt>
                <c:pt idx="31">
                  <c:v>43100</c:v>
                </c:pt>
                <c:pt idx="32">
                  <c:v>43008</c:v>
                </c:pt>
                <c:pt idx="33">
                  <c:v>42916</c:v>
                </c:pt>
                <c:pt idx="34">
                  <c:v>42825</c:v>
                </c:pt>
                <c:pt idx="35">
                  <c:v>42735</c:v>
                </c:pt>
                <c:pt idx="36">
                  <c:v>42643</c:v>
                </c:pt>
                <c:pt idx="37">
                  <c:v>42551</c:v>
                </c:pt>
                <c:pt idx="38">
                  <c:v>42460</c:v>
                </c:pt>
                <c:pt idx="39">
                  <c:v>42369</c:v>
                </c:pt>
                <c:pt idx="40">
                  <c:v>42277</c:v>
                </c:pt>
                <c:pt idx="41">
                  <c:v>42185</c:v>
                </c:pt>
                <c:pt idx="42">
                  <c:v>42094</c:v>
                </c:pt>
                <c:pt idx="43">
                  <c:v>42004</c:v>
                </c:pt>
                <c:pt idx="44">
                  <c:v>41912</c:v>
                </c:pt>
                <c:pt idx="45">
                  <c:v>41820</c:v>
                </c:pt>
                <c:pt idx="46">
                  <c:v>41729</c:v>
                </c:pt>
                <c:pt idx="47">
                  <c:v>41639</c:v>
                </c:pt>
                <c:pt idx="48">
                  <c:v>41547</c:v>
                </c:pt>
                <c:pt idx="49">
                  <c:v>41455</c:v>
                </c:pt>
                <c:pt idx="50">
                  <c:v>41364</c:v>
                </c:pt>
                <c:pt idx="51">
                  <c:v>41274</c:v>
                </c:pt>
                <c:pt idx="52">
                  <c:v>41182</c:v>
                </c:pt>
                <c:pt idx="53">
                  <c:v>41090</c:v>
                </c:pt>
                <c:pt idx="54">
                  <c:v>40999</c:v>
                </c:pt>
                <c:pt idx="55">
                  <c:v>40908</c:v>
                </c:pt>
                <c:pt idx="56">
                  <c:v>40816</c:v>
                </c:pt>
                <c:pt idx="57">
                  <c:v>40724</c:v>
                </c:pt>
              </c:numCache>
            </c:numRef>
          </c:cat>
          <c:val>
            <c:numRef>
              <c:f>'[2 - Dati depositi_Veneto + grafico PFN.xlsx]ProspettoVenetoSaldi'!$G$8:$G$65</c:f>
              <c:numCache>
                <c:formatCode>#,##0.###################</c:formatCode>
                <c:ptCount val="58"/>
                <c:pt idx="0">
                  <c:v>62603970</c:v>
                </c:pt>
                <c:pt idx="1">
                  <c:v>63819018</c:v>
                </c:pt>
                <c:pt idx="2">
                  <c:v>64033376</c:v>
                </c:pt>
                <c:pt idx="3">
                  <c:v>64415858</c:v>
                </c:pt>
                <c:pt idx="4">
                  <c:v>65180095</c:v>
                </c:pt>
                <c:pt idx="5">
                  <c:v>65997271</c:v>
                </c:pt>
                <c:pt idx="6">
                  <c:v>67577997</c:v>
                </c:pt>
                <c:pt idx="7">
                  <c:v>68900458</c:v>
                </c:pt>
                <c:pt idx="8">
                  <c:v>70677026</c:v>
                </c:pt>
                <c:pt idx="9">
                  <c:v>72190345</c:v>
                </c:pt>
                <c:pt idx="10">
                  <c:v>73213448</c:v>
                </c:pt>
                <c:pt idx="11">
                  <c:v>73898741</c:v>
                </c:pt>
                <c:pt idx="12">
                  <c:v>75862807</c:v>
                </c:pt>
                <c:pt idx="13">
                  <c:v>76255775</c:v>
                </c:pt>
                <c:pt idx="14">
                  <c:v>76001167</c:v>
                </c:pt>
                <c:pt idx="15">
                  <c:v>74609430</c:v>
                </c:pt>
                <c:pt idx="16">
                  <c:v>74948634</c:v>
                </c:pt>
                <c:pt idx="17">
                  <c:v>75915505</c:v>
                </c:pt>
                <c:pt idx="18">
                  <c:v>76089510</c:v>
                </c:pt>
                <c:pt idx="19">
                  <c:v>75064371</c:v>
                </c:pt>
                <c:pt idx="20">
                  <c:v>76084292</c:v>
                </c:pt>
                <c:pt idx="21">
                  <c:v>75032095</c:v>
                </c:pt>
                <c:pt idx="22">
                  <c:v>72716583</c:v>
                </c:pt>
                <c:pt idx="23">
                  <c:v>71735032</c:v>
                </c:pt>
                <c:pt idx="24">
                  <c:v>73270596</c:v>
                </c:pt>
                <c:pt idx="25">
                  <c:v>74299628</c:v>
                </c:pt>
                <c:pt idx="26">
                  <c:v>74419373</c:v>
                </c:pt>
                <c:pt idx="27">
                  <c:v>75805731</c:v>
                </c:pt>
                <c:pt idx="28">
                  <c:v>78343276</c:v>
                </c:pt>
                <c:pt idx="29">
                  <c:v>79913594</c:v>
                </c:pt>
                <c:pt idx="30">
                  <c:v>83091798</c:v>
                </c:pt>
                <c:pt idx="31">
                  <c:v>81996444</c:v>
                </c:pt>
                <c:pt idx="32">
                  <c:v>82565906</c:v>
                </c:pt>
                <c:pt idx="33">
                  <c:v>86115359</c:v>
                </c:pt>
                <c:pt idx="34">
                  <c:v>90651870</c:v>
                </c:pt>
                <c:pt idx="35">
                  <c:v>89166848</c:v>
                </c:pt>
                <c:pt idx="36">
                  <c:v>91238580</c:v>
                </c:pt>
                <c:pt idx="37">
                  <c:v>92502224</c:v>
                </c:pt>
                <c:pt idx="38">
                  <c:v>93828289</c:v>
                </c:pt>
                <c:pt idx="39">
                  <c:v>93930176</c:v>
                </c:pt>
                <c:pt idx="40">
                  <c:v>97177429</c:v>
                </c:pt>
                <c:pt idx="41">
                  <c:v>97618624</c:v>
                </c:pt>
                <c:pt idx="42">
                  <c:v>97257081</c:v>
                </c:pt>
                <c:pt idx="43">
                  <c:v>97279232</c:v>
                </c:pt>
                <c:pt idx="44">
                  <c:v>100340830</c:v>
                </c:pt>
                <c:pt idx="45">
                  <c:v>100591603</c:v>
                </c:pt>
                <c:pt idx="46">
                  <c:v>101134640</c:v>
                </c:pt>
                <c:pt idx="47">
                  <c:v>98696916</c:v>
                </c:pt>
                <c:pt idx="48">
                  <c:v>100860460</c:v>
                </c:pt>
                <c:pt idx="49">
                  <c:v>101023095</c:v>
                </c:pt>
                <c:pt idx="50">
                  <c:v>102261672</c:v>
                </c:pt>
                <c:pt idx="51">
                  <c:v>102868176</c:v>
                </c:pt>
                <c:pt idx="52">
                  <c:v>103368652</c:v>
                </c:pt>
                <c:pt idx="53">
                  <c:v>104347262</c:v>
                </c:pt>
                <c:pt idx="54">
                  <c:v>105284383</c:v>
                </c:pt>
                <c:pt idx="55">
                  <c:v>106346038</c:v>
                </c:pt>
                <c:pt idx="56">
                  <c:v>108733737</c:v>
                </c:pt>
                <c:pt idx="57">
                  <c:v>108597286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C-4F88-9A1B-24C95CF2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68764319"/>
        <c:axId val="1768759519"/>
      </c:barChart>
      <c:lineChart>
        <c:grouping val="standard"/>
        <c:varyColors val="0"/>
        <c:ser>
          <c:idx val="0"/>
          <c:order val="0"/>
          <c:tx>
            <c:strRef>
              <c:f>'[2 - Dati depositi_Veneto + grafico PFN.xlsx]ProspettoVenetoSaldi'!$H$7</c:f>
              <c:strCache>
                <c:ptCount val="1"/>
                <c:pt idx="0">
                  <c:v>Saldo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'[2 - Dati depositi_Veneto + grafico PFN.xlsx]ProspettoVenetoSaldi'!$A$8:$A$66</c:f>
              <c:numCache>
                <c:formatCode>m/d/yyyy</c:formatCode>
                <c:ptCount val="59"/>
                <c:pt idx="0">
                  <c:v>45930</c:v>
                </c:pt>
                <c:pt idx="1">
                  <c:v>45838</c:v>
                </c:pt>
                <c:pt idx="2">
                  <c:v>45747</c:v>
                </c:pt>
                <c:pt idx="3">
                  <c:v>45657</c:v>
                </c:pt>
                <c:pt idx="4">
                  <c:v>45565</c:v>
                </c:pt>
                <c:pt idx="5">
                  <c:v>45473</c:v>
                </c:pt>
                <c:pt idx="6">
                  <c:v>45382</c:v>
                </c:pt>
                <c:pt idx="7">
                  <c:v>45291</c:v>
                </c:pt>
                <c:pt idx="8">
                  <c:v>45199</c:v>
                </c:pt>
                <c:pt idx="9">
                  <c:v>45107</c:v>
                </c:pt>
                <c:pt idx="10">
                  <c:v>45016</c:v>
                </c:pt>
                <c:pt idx="11">
                  <c:v>44926</c:v>
                </c:pt>
                <c:pt idx="12">
                  <c:v>44834</c:v>
                </c:pt>
                <c:pt idx="13">
                  <c:v>44742</c:v>
                </c:pt>
                <c:pt idx="14">
                  <c:v>44651</c:v>
                </c:pt>
                <c:pt idx="15">
                  <c:v>44561</c:v>
                </c:pt>
                <c:pt idx="16">
                  <c:v>44469</c:v>
                </c:pt>
                <c:pt idx="17">
                  <c:v>44377</c:v>
                </c:pt>
                <c:pt idx="18">
                  <c:v>44286</c:v>
                </c:pt>
                <c:pt idx="19">
                  <c:v>44196</c:v>
                </c:pt>
                <c:pt idx="20">
                  <c:v>44104</c:v>
                </c:pt>
                <c:pt idx="21">
                  <c:v>44012</c:v>
                </c:pt>
                <c:pt idx="22">
                  <c:v>43921</c:v>
                </c:pt>
                <c:pt idx="23">
                  <c:v>43830</c:v>
                </c:pt>
                <c:pt idx="24">
                  <c:v>43738</c:v>
                </c:pt>
                <c:pt idx="25">
                  <c:v>43646</c:v>
                </c:pt>
                <c:pt idx="26">
                  <c:v>43555</c:v>
                </c:pt>
                <c:pt idx="27">
                  <c:v>43465</c:v>
                </c:pt>
                <c:pt idx="28">
                  <c:v>43373</c:v>
                </c:pt>
                <c:pt idx="29">
                  <c:v>43281</c:v>
                </c:pt>
                <c:pt idx="30">
                  <c:v>43190</c:v>
                </c:pt>
                <c:pt idx="31">
                  <c:v>43100</c:v>
                </c:pt>
                <c:pt idx="32">
                  <c:v>43008</c:v>
                </c:pt>
                <c:pt idx="33">
                  <c:v>42916</c:v>
                </c:pt>
                <c:pt idx="34">
                  <c:v>42825</c:v>
                </c:pt>
                <c:pt idx="35">
                  <c:v>42735</c:v>
                </c:pt>
                <c:pt idx="36">
                  <c:v>42643</c:v>
                </c:pt>
                <c:pt idx="37">
                  <c:v>42551</c:v>
                </c:pt>
                <c:pt idx="38">
                  <c:v>42460</c:v>
                </c:pt>
                <c:pt idx="39">
                  <c:v>42369</c:v>
                </c:pt>
                <c:pt idx="40">
                  <c:v>42277</c:v>
                </c:pt>
                <c:pt idx="41">
                  <c:v>42185</c:v>
                </c:pt>
                <c:pt idx="42">
                  <c:v>42094</c:v>
                </c:pt>
                <c:pt idx="43">
                  <c:v>42004</c:v>
                </c:pt>
                <c:pt idx="44">
                  <c:v>41912</c:v>
                </c:pt>
                <c:pt idx="45">
                  <c:v>41820</c:v>
                </c:pt>
                <c:pt idx="46">
                  <c:v>41729</c:v>
                </c:pt>
                <c:pt idx="47">
                  <c:v>41639</c:v>
                </c:pt>
                <c:pt idx="48">
                  <c:v>41547</c:v>
                </c:pt>
                <c:pt idx="49">
                  <c:v>41455</c:v>
                </c:pt>
                <c:pt idx="50">
                  <c:v>41364</c:v>
                </c:pt>
                <c:pt idx="51">
                  <c:v>41274</c:v>
                </c:pt>
                <c:pt idx="52">
                  <c:v>41182</c:v>
                </c:pt>
                <c:pt idx="53">
                  <c:v>41090</c:v>
                </c:pt>
                <c:pt idx="54">
                  <c:v>40999</c:v>
                </c:pt>
                <c:pt idx="55">
                  <c:v>40908</c:v>
                </c:pt>
                <c:pt idx="56">
                  <c:v>40816</c:v>
                </c:pt>
                <c:pt idx="57">
                  <c:v>40724</c:v>
                </c:pt>
                <c:pt idx="58">
                  <c:v>40633</c:v>
                </c:pt>
              </c:numCache>
            </c:numRef>
          </c:cat>
          <c:val>
            <c:numRef>
              <c:f>'[2 - Dati depositi_Veneto + grafico PFN.xlsx]ProspettoVenetoSaldi'!$H$8:$H$65</c:f>
              <c:numCache>
                <c:formatCode>#,##0.###################</c:formatCode>
                <c:ptCount val="58"/>
                <c:pt idx="0">
                  <c:v>9527194</c:v>
                </c:pt>
                <c:pt idx="1">
                  <c:v>10655935</c:v>
                </c:pt>
                <c:pt idx="2">
                  <c:v>12634655</c:v>
                </c:pt>
                <c:pt idx="3">
                  <c:v>9226112</c:v>
                </c:pt>
                <c:pt idx="4">
                  <c:v>12753996</c:v>
                </c:pt>
                <c:pt idx="5">
                  <c:v>9657934</c:v>
                </c:pt>
                <c:pt idx="6">
                  <c:v>14044470</c:v>
                </c:pt>
                <c:pt idx="7">
                  <c:v>14551462</c:v>
                </c:pt>
                <c:pt idx="8">
                  <c:v>16515014</c:v>
                </c:pt>
                <c:pt idx="9">
                  <c:v>22046299</c:v>
                </c:pt>
                <c:pt idx="10">
                  <c:v>23877857</c:v>
                </c:pt>
                <c:pt idx="11">
                  <c:v>21073234</c:v>
                </c:pt>
                <c:pt idx="12">
                  <c:v>24931385</c:v>
                </c:pt>
                <c:pt idx="13">
                  <c:v>25485956</c:v>
                </c:pt>
                <c:pt idx="14">
                  <c:v>25414795</c:v>
                </c:pt>
                <c:pt idx="15">
                  <c:v>20391808</c:v>
                </c:pt>
                <c:pt idx="16">
                  <c:v>24229587</c:v>
                </c:pt>
                <c:pt idx="17">
                  <c:v>26235358</c:v>
                </c:pt>
                <c:pt idx="18">
                  <c:v>29347829</c:v>
                </c:pt>
                <c:pt idx="19">
                  <c:v>28027685</c:v>
                </c:pt>
                <c:pt idx="20">
                  <c:v>32159726</c:v>
                </c:pt>
                <c:pt idx="21">
                  <c:v>33855945</c:v>
                </c:pt>
                <c:pt idx="22">
                  <c:v>36174811</c:v>
                </c:pt>
                <c:pt idx="23">
                  <c:v>34458233</c:v>
                </c:pt>
                <c:pt idx="24">
                  <c:v>37403809</c:v>
                </c:pt>
                <c:pt idx="25">
                  <c:v>36677621</c:v>
                </c:pt>
                <c:pt idx="26">
                  <c:v>38715644</c:v>
                </c:pt>
                <c:pt idx="27">
                  <c:v>40689443</c:v>
                </c:pt>
                <c:pt idx="28">
                  <c:v>42051804</c:v>
                </c:pt>
                <c:pt idx="29">
                  <c:v>42225880</c:v>
                </c:pt>
                <c:pt idx="30">
                  <c:v>47887139</c:v>
                </c:pt>
                <c:pt idx="31">
                  <c:v>46703763</c:v>
                </c:pt>
                <c:pt idx="32">
                  <c:v>47932109</c:v>
                </c:pt>
                <c:pt idx="33">
                  <c:v>54480074</c:v>
                </c:pt>
                <c:pt idx="34">
                  <c:v>60389799</c:v>
                </c:pt>
                <c:pt idx="35">
                  <c:v>57725688</c:v>
                </c:pt>
                <c:pt idx="36">
                  <c:v>62321361</c:v>
                </c:pt>
                <c:pt idx="37">
                  <c:v>64119043</c:v>
                </c:pt>
                <c:pt idx="38">
                  <c:v>66961847</c:v>
                </c:pt>
                <c:pt idx="39">
                  <c:v>66035544</c:v>
                </c:pt>
                <c:pt idx="40">
                  <c:v>69509155</c:v>
                </c:pt>
                <c:pt idx="41">
                  <c:v>72048388</c:v>
                </c:pt>
                <c:pt idx="42">
                  <c:v>72773928</c:v>
                </c:pt>
                <c:pt idx="43">
                  <c:v>72613157</c:v>
                </c:pt>
                <c:pt idx="44">
                  <c:v>76476681</c:v>
                </c:pt>
                <c:pt idx="45">
                  <c:v>77473298</c:v>
                </c:pt>
                <c:pt idx="46">
                  <c:v>79224065</c:v>
                </c:pt>
                <c:pt idx="47">
                  <c:v>75586134</c:v>
                </c:pt>
                <c:pt idx="48">
                  <c:v>79093549</c:v>
                </c:pt>
                <c:pt idx="49">
                  <c:v>77522400</c:v>
                </c:pt>
                <c:pt idx="50">
                  <c:v>80385041</c:v>
                </c:pt>
                <c:pt idx="51">
                  <c:v>81042009</c:v>
                </c:pt>
                <c:pt idx="52">
                  <c:v>80697357</c:v>
                </c:pt>
                <c:pt idx="53">
                  <c:v>81687217</c:v>
                </c:pt>
                <c:pt idx="54">
                  <c:v>83527280</c:v>
                </c:pt>
                <c:pt idx="55">
                  <c:v>83981177</c:v>
                </c:pt>
                <c:pt idx="56">
                  <c:v>86827888</c:v>
                </c:pt>
                <c:pt idx="57">
                  <c:v>86905481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D7CC-4F88-9A1B-24C95CF2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8764319"/>
        <c:axId val="1768759519"/>
      </c:lineChart>
      <c:dateAx>
        <c:axId val="1768764319"/>
        <c:scaling>
          <c:orientation val="minMax"/>
          <c:min val="40695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68759519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768759519"/>
        <c:scaling>
          <c:orientation val="minMax"/>
          <c:max val="110000000.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68764319"/>
        <c:crosses val="autoZero"/>
        <c:crossBetween val="between"/>
        <c:majorUnit val="100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  <a:latin typeface="Aptos" panose="020B00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65115511417017E-2"/>
          <c:y val="4.5207404202422564E-2"/>
          <c:w val="0.93076752552884978"/>
          <c:h val="0.72766794871794871"/>
        </c:manualLayout>
      </c:layout>
      <c:lineChart>
        <c:grouping val="standard"/>
        <c:varyColors val="0"/>
        <c:ser>
          <c:idx val="0"/>
          <c:order val="0"/>
          <c:tx>
            <c:strRef>
              <c:f>'[1 - Impieghi BI e dati mercato del credito BCE - agg 092025.xlsx]Grafico'!$AA$2</c:f>
              <c:strCache>
                <c:ptCount val="1"/>
                <c:pt idx="0">
                  <c:v>Veneto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092025.xlsx]Grafico'!$Y$3:$Y$60</c:f>
              <c:numCache>
                <c:formatCode>m/d/yyyy</c:formatCode>
                <c:ptCount val="58"/>
                <c:pt idx="0">
                  <c:v>40724</c:v>
                </c:pt>
                <c:pt idx="1">
                  <c:v>40816</c:v>
                </c:pt>
                <c:pt idx="2">
                  <c:v>40908</c:v>
                </c:pt>
                <c:pt idx="3">
                  <c:v>40999</c:v>
                </c:pt>
                <c:pt idx="4">
                  <c:v>41090</c:v>
                </c:pt>
                <c:pt idx="5">
                  <c:v>41182</c:v>
                </c:pt>
                <c:pt idx="6">
                  <c:v>41274</c:v>
                </c:pt>
                <c:pt idx="7">
                  <c:v>41364</c:v>
                </c:pt>
                <c:pt idx="8">
                  <c:v>41455</c:v>
                </c:pt>
                <c:pt idx="9">
                  <c:v>41547</c:v>
                </c:pt>
                <c:pt idx="10">
                  <c:v>41639</c:v>
                </c:pt>
                <c:pt idx="11">
                  <c:v>41729</c:v>
                </c:pt>
                <c:pt idx="12">
                  <c:v>41820</c:v>
                </c:pt>
                <c:pt idx="13">
                  <c:v>41912</c:v>
                </c:pt>
                <c:pt idx="14">
                  <c:v>42004</c:v>
                </c:pt>
                <c:pt idx="15">
                  <c:v>42094</c:v>
                </c:pt>
                <c:pt idx="16">
                  <c:v>42185</c:v>
                </c:pt>
                <c:pt idx="17">
                  <c:v>42277</c:v>
                </c:pt>
                <c:pt idx="18">
                  <c:v>42369</c:v>
                </c:pt>
                <c:pt idx="19">
                  <c:v>42460</c:v>
                </c:pt>
                <c:pt idx="20">
                  <c:v>42551</c:v>
                </c:pt>
                <c:pt idx="21">
                  <c:v>42643</c:v>
                </c:pt>
                <c:pt idx="22">
                  <c:v>42735</c:v>
                </c:pt>
                <c:pt idx="23">
                  <c:v>42825</c:v>
                </c:pt>
                <c:pt idx="24">
                  <c:v>42916</c:v>
                </c:pt>
                <c:pt idx="25">
                  <c:v>43008</c:v>
                </c:pt>
                <c:pt idx="26">
                  <c:v>43100</c:v>
                </c:pt>
                <c:pt idx="27">
                  <c:v>43190</c:v>
                </c:pt>
                <c:pt idx="28">
                  <c:v>43281</c:v>
                </c:pt>
                <c:pt idx="29">
                  <c:v>43373</c:v>
                </c:pt>
                <c:pt idx="30">
                  <c:v>43465</c:v>
                </c:pt>
                <c:pt idx="31">
                  <c:v>43555</c:v>
                </c:pt>
                <c:pt idx="32">
                  <c:v>43646</c:v>
                </c:pt>
                <c:pt idx="33">
                  <c:v>43738</c:v>
                </c:pt>
                <c:pt idx="34">
                  <c:v>43830</c:v>
                </c:pt>
                <c:pt idx="35">
                  <c:v>43921</c:v>
                </c:pt>
                <c:pt idx="36">
                  <c:v>44012</c:v>
                </c:pt>
                <c:pt idx="37">
                  <c:v>44104</c:v>
                </c:pt>
                <c:pt idx="38">
                  <c:v>44196</c:v>
                </c:pt>
                <c:pt idx="39">
                  <c:v>44286</c:v>
                </c:pt>
                <c:pt idx="40">
                  <c:v>44377</c:v>
                </c:pt>
                <c:pt idx="41">
                  <c:v>44469</c:v>
                </c:pt>
                <c:pt idx="42">
                  <c:v>44561</c:v>
                </c:pt>
                <c:pt idx="43">
                  <c:v>44651</c:v>
                </c:pt>
                <c:pt idx="44">
                  <c:v>44742</c:v>
                </c:pt>
                <c:pt idx="45">
                  <c:v>44834</c:v>
                </c:pt>
                <c:pt idx="46">
                  <c:v>44926</c:v>
                </c:pt>
                <c:pt idx="47">
                  <c:v>45016</c:v>
                </c:pt>
                <c:pt idx="48">
                  <c:v>45107</c:v>
                </c:pt>
                <c:pt idx="49">
                  <c:v>45199</c:v>
                </c:pt>
                <c:pt idx="50">
                  <c:v>45291</c:v>
                </c:pt>
                <c:pt idx="51">
                  <c:v>45382</c:v>
                </c:pt>
                <c:pt idx="52">
                  <c:v>45473</c:v>
                </c:pt>
                <c:pt idx="53">
                  <c:v>45565</c:v>
                </c:pt>
                <c:pt idx="54">
                  <c:v>45657</c:v>
                </c:pt>
                <c:pt idx="55">
                  <c:v>45747</c:v>
                </c:pt>
                <c:pt idx="56">
                  <c:v>45838</c:v>
                </c:pt>
                <c:pt idx="57">
                  <c:v>45930</c:v>
                </c:pt>
              </c:numCache>
            </c:numRef>
          </c:cat>
          <c:val>
            <c:numRef>
              <c:f>'[1 - Impieghi BI e dati mercato del credito BCE - agg 092025.xlsx]Grafico'!$AB$3:$AB$60</c:f>
              <c:numCache>
                <c:formatCode>0.0%</c:formatCode>
                <c:ptCount val="58"/>
                <c:pt idx="0">
                  <c:v>1</c:v>
                </c:pt>
                <c:pt idx="1">
                  <c:v>0.99664210396726138</c:v>
                </c:pt>
                <c:pt idx="2">
                  <c:v>0.98871963694823484</c:v>
                </c:pt>
                <c:pt idx="3">
                  <c:v>0.99010158631685996</c:v>
                </c:pt>
                <c:pt idx="4">
                  <c:v>0.98447562656609444</c:v>
                </c:pt>
                <c:pt idx="5">
                  <c:v>0.98920001977993888</c:v>
                </c:pt>
                <c:pt idx="6">
                  <c:v>0.98891598477984166</c:v>
                </c:pt>
                <c:pt idx="7">
                  <c:v>0.99490358305101023</c:v>
                </c:pt>
                <c:pt idx="8">
                  <c:v>0.99811661953837738</c:v>
                </c:pt>
                <c:pt idx="9">
                  <c:v>1.0076206064355442</c:v>
                </c:pt>
                <c:pt idx="10">
                  <c:v>1.0013024138896884</c:v>
                </c:pt>
                <c:pt idx="11">
                  <c:v>1.0084135070073739</c:v>
                </c:pt>
                <c:pt idx="12">
                  <c:v>1.0112658707849349</c:v>
                </c:pt>
                <c:pt idx="13">
                  <c:v>1.0135647653323558</c:v>
                </c:pt>
                <c:pt idx="14">
                  <c:v>0.99861601292175672</c:v>
                </c:pt>
                <c:pt idx="15">
                  <c:v>0.99714934898690388</c:v>
                </c:pt>
                <c:pt idx="16">
                  <c:v>1.0004814642971587</c:v>
                </c:pt>
                <c:pt idx="17">
                  <c:v>1.0048618387881552</c:v>
                </c:pt>
                <c:pt idx="18">
                  <c:v>0.98270539394941359</c:v>
                </c:pt>
                <c:pt idx="19">
                  <c:v>0.98944555031294301</c:v>
                </c:pt>
                <c:pt idx="20">
                  <c:v>0.97434030790130766</c:v>
                </c:pt>
                <c:pt idx="21">
                  <c:v>0.97081510463417064</c:v>
                </c:pt>
                <c:pt idx="22">
                  <c:v>0.95826050656271944</c:v>
                </c:pt>
                <c:pt idx="23">
                  <c:v>0.97324473422269964</c:v>
                </c:pt>
                <c:pt idx="24">
                  <c:v>0.94177965042947864</c:v>
                </c:pt>
                <c:pt idx="25">
                  <c:v>0.93934005865951231</c:v>
                </c:pt>
                <c:pt idx="26">
                  <c:v>0.93782880686419856</c:v>
                </c:pt>
                <c:pt idx="27">
                  <c:v>0.94597298550280073</c:v>
                </c:pt>
                <c:pt idx="28">
                  <c:v>0.94463892084884493</c:v>
                </c:pt>
                <c:pt idx="29">
                  <c:v>0.93911287516176334</c:v>
                </c:pt>
                <c:pt idx="30">
                  <c:v>0.93192947108840862</c:v>
                </c:pt>
                <c:pt idx="31">
                  <c:v>0.93313034421863594</c:v>
                </c:pt>
                <c:pt idx="32">
                  <c:v>0.94087233547847771</c:v>
                </c:pt>
                <c:pt idx="33">
                  <c:v>0.94311451427792337</c:v>
                </c:pt>
                <c:pt idx="34">
                  <c:v>0.94457966139545912</c:v>
                </c:pt>
                <c:pt idx="35">
                  <c:v>0.93742952904129373</c:v>
                </c:pt>
                <c:pt idx="36">
                  <c:v>0.94519229760855594</c:v>
                </c:pt>
                <c:pt idx="37">
                  <c:v>0.94317177183488055</c:v>
                </c:pt>
                <c:pt idx="38">
                  <c:v>0.94043568847462911</c:v>
                </c:pt>
                <c:pt idx="39">
                  <c:v>0.94556348743112084</c:v>
                </c:pt>
                <c:pt idx="40">
                  <c:v>0.95078980284671244</c:v>
                </c:pt>
                <c:pt idx="41">
                  <c:v>0.95053628428931891</c:v>
                </c:pt>
                <c:pt idx="42">
                  <c:v>0.94207866240261517</c:v>
                </c:pt>
                <c:pt idx="43">
                  <c:v>0.95532999203148727</c:v>
                </c:pt>
                <c:pt idx="44">
                  <c:v>0.95742635170074464</c:v>
                </c:pt>
                <c:pt idx="45">
                  <c:v>0.94855947207541891</c:v>
                </c:pt>
                <c:pt idx="46">
                  <c:v>0.96093148883361579</c:v>
                </c:pt>
                <c:pt idx="47">
                  <c:v>0.96022062637301109</c:v>
                </c:pt>
                <c:pt idx="48">
                  <c:v>0.96071359565994585</c:v>
                </c:pt>
                <c:pt idx="49">
                  <c:v>0.96565761942307338</c:v>
                </c:pt>
                <c:pt idx="50">
                  <c:v>0.94770066400230979</c:v>
                </c:pt>
                <c:pt idx="51">
                  <c:v>0.93922225481237487</c:v>
                </c:pt>
                <c:pt idx="52">
                  <c:v>0.92545192127764364</c:v>
                </c:pt>
                <c:pt idx="53">
                  <c:v>0.92995933951413534</c:v>
                </c:pt>
                <c:pt idx="54">
                  <c:v>0.92321533317224147</c:v>
                </c:pt>
                <c:pt idx="55">
                  <c:v>0.92190623302186592</c:v>
                </c:pt>
                <c:pt idx="56">
                  <c:v>0.92301675775501146</c:v>
                </c:pt>
                <c:pt idx="57">
                  <c:v>0.9095980495127558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3F-4761-BFB0-6E361A3CF432}"/>
            </c:ext>
          </c:extLst>
        </c:ser>
        <c:ser>
          <c:idx val="1"/>
          <c:order val="1"/>
          <c:tx>
            <c:strRef>
              <c:f>'[1 - Impieghi BI e dati mercato del credito BCE - agg 092025.xlsx]Grafico'!$AC$2</c:f>
              <c:strCache>
                <c:ptCount val="1"/>
                <c:pt idx="0">
                  <c:v>Lombardia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092025.xlsx]Grafico'!$Y$3:$Y$60</c:f>
              <c:numCache>
                <c:formatCode>m/d/yyyy</c:formatCode>
                <c:ptCount val="58"/>
                <c:pt idx="0">
                  <c:v>40724</c:v>
                </c:pt>
                <c:pt idx="1">
                  <c:v>40816</c:v>
                </c:pt>
                <c:pt idx="2">
                  <c:v>40908</c:v>
                </c:pt>
                <c:pt idx="3">
                  <c:v>40999</c:v>
                </c:pt>
                <c:pt idx="4">
                  <c:v>41090</c:v>
                </c:pt>
                <c:pt idx="5">
                  <c:v>41182</c:v>
                </c:pt>
                <c:pt idx="6">
                  <c:v>41274</c:v>
                </c:pt>
                <c:pt idx="7">
                  <c:v>41364</c:v>
                </c:pt>
                <c:pt idx="8">
                  <c:v>41455</c:v>
                </c:pt>
                <c:pt idx="9">
                  <c:v>41547</c:v>
                </c:pt>
                <c:pt idx="10">
                  <c:v>41639</c:v>
                </c:pt>
                <c:pt idx="11">
                  <c:v>41729</c:v>
                </c:pt>
                <c:pt idx="12">
                  <c:v>41820</c:v>
                </c:pt>
                <c:pt idx="13">
                  <c:v>41912</c:v>
                </c:pt>
                <c:pt idx="14">
                  <c:v>42004</c:v>
                </c:pt>
                <c:pt idx="15">
                  <c:v>42094</c:v>
                </c:pt>
                <c:pt idx="16">
                  <c:v>42185</c:v>
                </c:pt>
                <c:pt idx="17">
                  <c:v>42277</c:v>
                </c:pt>
                <c:pt idx="18">
                  <c:v>42369</c:v>
                </c:pt>
                <c:pt idx="19">
                  <c:v>42460</c:v>
                </c:pt>
                <c:pt idx="20">
                  <c:v>42551</c:v>
                </c:pt>
                <c:pt idx="21">
                  <c:v>42643</c:v>
                </c:pt>
                <c:pt idx="22">
                  <c:v>42735</c:v>
                </c:pt>
                <c:pt idx="23">
                  <c:v>42825</c:v>
                </c:pt>
                <c:pt idx="24">
                  <c:v>42916</c:v>
                </c:pt>
                <c:pt idx="25">
                  <c:v>43008</c:v>
                </c:pt>
                <c:pt idx="26">
                  <c:v>43100</c:v>
                </c:pt>
                <c:pt idx="27">
                  <c:v>43190</c:v>
                </c:pt>
                <c:pt idx="28">
                  <c:v>43281</c:v>
                </c:pt>
                <c:pt idx="29">
                  <c:v>43373</c:v>
                </c:pt>
                <c:pt idx="30">
                  <c:v>43465</c:v>
                </c:pt>
                <c:pt idx="31">
                  <c:v>43555</c:v>
                </c:pt>
                <c:pt idx="32">
                  <c:v>43646</c:v>
                </c:pt>
                <c:pt idx="33">
                  <c:v>43738</c:v>
                </c:pt>
                <c:pt idx="34">
                  <c:v>43830</c:v>
                </c:pt>
                <c:pt idx="35">
                  <c:v>43921</c:v>
                </c:pt>
                <c:pt idx="36">
                  <c:v>44012</c:v>
                </c:pt>
                <c:pt idx="37">
                  <c:v>44104</c:v>
                </c:pt>
                <c:pt idx="38">
                  <c:v>44196</c:v>
                </c:pt>
                <c:pt idx="39">
                  <c:v>44286</c:v>
                </c:pt>
                <c:pt idx="40">
                  <c:v>44377</c:v>
                </c:pt>
                <c:pt idx="41">
                  <c:v>44469</c:v>
                </c:pt>
                <c:pt idx="42">
                  <c:v>44561</c:v>
                </c:pt>
                <c:pt idx="43">
                  <c:v>44651</c:v>
                </c:pt>
                <c:pt idx="44">
                  <c:v>44742</c:v>
                </c:pt>
                <c:pt idx="45">
                  <c:v>44834</c:v>
                </c:pt>
                <c:pt idx="46">
                  <c:v>44926</c:v>
                </c:pt>
                <c:pt idx="47">
                  <c:v>45016</c:v>
                </c:pt>
                <c:pt idx="48">
                  <c:v>45107</c:v>
                </c:pt>
                <c:pt idx="49">
                  <c:v>45199</c:v>
                </c:pt>
                <c:pt idx="50">
                  <c:v>45291</c:v>
                </c:pt>
                <c:pt idx="51">
                  <c:v>45382</c:v>
                </c:pt>
                <c:pt idx="52">
                  <c:v>45473</c:v>
                </c:pt>
                <c:pt idx="53">
                  <c:v>45565</c:v>
                </c:pt>
                <c:pt idx="54">
                  <c:v>45657</c:v>
                </c:pt>
                <c:pt idx="55">
                  <c:v>45747</c:v>
                </c:pt>
                <c:pt idx="56">
                  <c:v>45838</c:v>
                </c:pt>
                <c:pt idx="57">
                  <c:v>45930</c:v>
                </c:pt>
              </c:numCache>
            </c:numRef>
          </c:cat>
          <c:val>
            <c:numRef>
              <c:f>'[1 - Impieghi BI e dati mercato del credito BCE - agg 092025.xlsx]Grafico'!$AD$3:$AD$60</c:f>
              <c:numCache>
                <c:formatCode>0.0%</c:formatCode>
                <c:ptCount val="58"/>
                <c:pt idx="0">
                  <c:v>1</c:v>
                </c:pt>
                <c:pt idx="1">
                  <c:v>0.99670433266888658</c:v>
                </c:pt>
                <c:pt idx="2">
                  <c:v>0.99711433177989384</c:v>
                </c:pt>
                <c:pt idx="3">
                  <c:v>0.98839935797593892</c:v>
                </c:pt>
                <c:pt idx="4">
                  <c:v>0.9883476284114513</c:v>
                </c:pt>
                <c:pt idx="5">
                  <c:v>0.99590270959732519</c:v>
                </c:pt>
                <c:pt idx="6">
                  <c:v>0.99005740815400156</c:v>
                </c:pt>
                <c:pt idx="7">
                  <c:v>0.9876915936396039</c:v>
                </c:pt>
                <c:pt idx="8">
                  <c:v>0.98120926058654012</c:v>
                </c:pt>
                <c:pt idx="9">
                  <c:v>0.9790945926891057</c:v>
                </c:pt>
                <c:pt idx="10">
                  <c:v>0.96996216058884199</c:v>
                </c:pt>
                <c:pt idx="11">
                  <c:v>0.97182687398308387</c:v>
                </c:pt>
                <c:pt idx="12">
                  <c:v>0.97560934076837247</c:v>
                </c:pt>
                <c:pt idx="13">
                  <c:v>0.9655222223457044</c:v>
                </c:pt>
                <c:pt idx="14">
                  <c:v>0.95601976422707979</c:v>
                </c:pt>
                <c:pt idx="15">
                  <c:v>0.95039005945122734</c:v>
                </c:pt>
                <c:pt idx="16">
                  <c:v>0.9563310181283825</c:v>
                </c:pt>
                <c:pt idx="17">
                  <c:v>0.95847445511296547</c:v>
                </c:pt>
                <c:pt idx="18">
                  <c:v>0.95797680898340443</c:v>
                </c:pt>
                <c:pt idx="19">
                  <c:v>0.96446489155638826</c:v>
                </c:pt>
                <c:pt idx="20">
                  <c:v>0.98195726936864924</c:v>
                </c:pt>
                <c:pt idx="21">
                  <c:v>0.98221614542674052</c:v>
                </c:pt>
                <c:pt idx="22">
                  <c:v>0.98167814756473637</c:v>
                </c:pt>
                <c:pt idx="23">
                  <c:v>0.97991832489308361</c:v>
                </c:pt>
                <c:pt idx="24">
                  <c:v>0.99874325390586949</c:v>
                </c:pt>
                <c:pt idx="25">
                  <c:v>1.0035364122220256</c:v>
                </c:pt>
                <c:pt idx="26">
                  <c:v>1.0123833156464435</c:v>
                </c:pt>
                <c:pt idx="27">
                  <c:v>1.0118397809132968</c:v>
                </c:pt>
                <c:pt idx="28">
                  <c:v>1.0263805570387148</c:v>
                </c:pt>
                <c:pt idx="29">
                  <c:v>1.0303981571808241</c:v>
                </c:pt>
                <c:pt idx="30">
                  <c:v>1.0340853138261463</c:v>
                </c:pt>
                <c:pt idx="31">
                  <c:v>1.0286863109659625</c:v>
                </c:pt>
                <c:pt idx="32">
                  <c:v>1.0318815032988353</c:v>
                </c:pt>
                <c:pt idx="33">
                  <c:v>1.0311189602423552</c:v>
                </c:pt>
                <c:pt idx="34">
                  <c:v>1.032957925579479</c:v>
                </c:pt>
                <c:pt idx="35">
                  <c:v>1.0414792339897263</c:v>
                </c:pt>
                <c:pt idx="36">
                  <c:v>1.0402560340284881</c:v>
                </c:pt>
                <c:pt idx="37">
                  <c:v>1.0371263380181499</c:v>
                </c:pt>
                <c:pt idx="38">
                  <c:v>1.0320837465271859</c:v>
                </c:pt>
                <c:pt idx="39">
                  <c:v>1.0251377339123076</c:v>
                </c:pt>
                <c:pt idx="40">
                  <c:v>1.0289444274030888</c:v>
                </c:pt>
                <c:pt idx="41">
                  <c:v>1.0373878222066368</c:v>
                </c:pt>
                <c:pt idx="42">
                  <c:v>1.0439562550867965</c:v>
                </c:pt>
                <c:pt idx="43">
                  <c:v>1.0472993692115469</c:v>
                </c:pt>
                <c:pt idx="44">
                  <c:v>1.0621335020044389</c:v>
                </c:pt>
                <c:pt idx="45">
                  <c:v>1.0741159578564958</c:v>
                </c:pt>
                <c:pt idx="46">
                  <c:v>1.0750846400263403</c:v>
                </c:pt>
                <c:pt idx="47">
                  <c:v>1.0707134460773673</c:v>
                </c:pt>
                <c:pt idx="48">
                  <c:v>1.0790246839238329</c:v>
                </c:pt>
                <c:pt idx="49">
                  <c:v>1.0818066005021323</c:v>
                </c:pt>
                <c:pt idx="50">
                  <c:v>1.0863713153613224</c:v>
                </c:pt>
                <c:pt idx="51">
                  <c:v>1.0941913236686029</c:v>
                </c:pt>
                <c:pt idx="52">
                  <c:v>1.1131449256856731</c:v>
                </c:pt>
                <c:pt idx="53">
                  <c:v>1.1081891122376273</c:v>
                </c:pt>
                <c:pt idx="54">
                  <c:v>1.1068700650602079</c:v>
                </c:pt>
                <c:pt idx="55">
                  <c:v>1.1212242229173632</c:v>
                </c:pt>
                <c:pt idx="56">
                  <c:v>1.1347173715461742</c:v>
                </c:pt>
                <c:pt idx="57">
                  <c:v>1.1330195075153631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3F-4761-BFB0-6E361A3CF432}"/>
            </c:ext>
          </c:extLst>
        </c:ser>
        <c:ser>
          <c:idx val="2"/>
          <c:order val="2"/>
          <c:tx>
            <c:strRef>
              <c:f>'[1 - Impieghi BI e dati mercato del credito BCE - agg 092025.xlsx]Grafico'!$AE$2</c:f>
              <c:strCache>
                <c:ptCount val="1"/>
                <c:pt idx="0">
                  <c:v>Emilia Romagna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092025.xlsx]Grafico'!$Y$3:$Y$60</c:f>
              <c:numCache>
                <c:formatCode>m/d/yyyy</c:formatCode>
                <c:ptCount val="58"/>
                <c:pt idx="0">
                  <c:v>40724</c:v>
                </c:pt>
                <c:pt idx="1">
                  <c:v>40816</c:v>
                </c:pt>
                <c:pt idx="2">
                  <c:v>40908</c:v>
                </c:pt>
                <c:pt idx="3">
                  <c:v>40999</c:v>
                </c:pt>
                <c:pt idx="4">
                  <c:v>41090</c:v>
                </c:pt>
                <c:pt idx="5">
                  <c:v>41182</c:v>
                </c:pt>
                <c:pt idx="6">
                  <c:v>41274</c:v>
                </c:pt>
                <c:pt idx="7">
                  <c:v>41364</c:v>
                </c:pt>
                <c:pt idx="8">
                  <c:v>41455</c:v>
                </c:pt>
                <c:pt idx="9">
                  <c:v>41547</c:v>
                </c:pt>
                <c:pt idx="10">
                  <c:v>41639</c:v>
                </c:pt>
                <c:pt idx="11">
                  <c:v>41729</c:v>
                </c:pt>
                <c:pt idx="12">
                  <c:v>41820</c:v>
                </c:pt>
                <c:pt idx="13">
                  <c:v>41912</c:v>
                </c:pt>
                <c:pt idx="14">
                  <c:v>42004</c:v>
                </c:pt>
                <c:pt idx="15">
                  <c:v>42094</c:v>
                </c:pt>
                <c:pt idx="16">
                  <c:v>42185</c:v>
                </c:pt>
                <c:pt idx="17">
                  <c:v>42277</c:v>
                </c:pt>
                <c:pt idx="18">
                  <c:v>42369</c:v>
                </c:pt>
                <c:pt idx="19">
                  <c:v>42460</c:v>
                </c:pt>
                <c:pt idx="20">
                  <c:v>42551</c:v>
                </c:pt>
                <c:pt idx="21">
                  <c:v>42643</c:v>
                </c:pt>
                <c:pt idx="22">
                  <c:v>42735</c:v>
                </c:pt>
                <c:pt idx="23">
                  <c:v>42825</c:v>
                </c:pt>
                <c:pt idx="24">
                  <c:v>42916</c:v>
                </c:pt>
                <c:pt idx="25">
                  <c:v>43008</c:v>
                </c:pt>
                <c:pt idx="26">
                  <c:v>43100</c:v>
                </c:pt>
                <c:pt idx="27">
                  <c:v>43190</c:v>
                </c:pt>
                <c:pt idx="28">
                  <c:v>43281</c:v>
                </c:pt>
                <c:pt idx="29">
                  <c:v>43373</c:v>
                </c:pt>
                <c:pt idx="30">
                  <c:v>43465</c:v>
                </c:pt>
                <c:pt idx="31">
                  <c:v>43555</c:v>
                </c:pt>
                <c:pt idx="32">
                  <c:v>43646</c:v>
                </c:pt>
                <c:pt idx="33">
                  <c:v>43738</c:v>
                </c:pt>
                <c:pt idx="34">
                  <c:v>43830</c:v>
                </c:pt>
                <c:pt idx="35">
                  <c:v>43921</c:v>
                </c:pt>
                <c:pt idx="36">
                  <c:v>44012</c:v>
                </c:pt>
                <c:pt idx="37">
                  <c:v>44104</c:v>
                </c:pt>
                <c:pt idx="38">
                  <c:v>44196</c:v>
                </c:pt>
                <c:pt idx="39">
                  <c:v>44286</c:v>
                </c:pt>
                <c:pt idx="40">
                  <c:v>44377</c:v>
                </c:pt>
                <c:pt idx="41">
                  <c:v>44469</c:v>
                </c:pt>
                <c:pt idx="42">
                  <c:v>44561</c:v>
                </c:pt>
                <c:pt idx="43">
                  <c:v>44651</c:v>
                </c:pt>
                <c:pt idx="44">
                  <c:v>44742</c:v>
                </c:pt>
                <c:pt idx="45">
                  <c:v>44834</c:v>
                </c:pt>
                <c:pt idx="46">
                  <c:v>44926</c:v>
                </c:pt>
                <c:pt idx="47">
                  <c:v>45016</c:v>
                </c:pt>
                <c:pt idx="48">
                  <c:v>45107</c:v>
                </c:pt>
                <c:pt idx="49">
                  <c:v>45199</c:v>
                </c:pt>
                <c:pt idx="50">
                  <c:v>45291</c:v>
                </c:pt>
                <c:pt idx="51">
                  <c:v>45382</c:v>
                </c:pt>
                <c:pt idx="52">
                  <c:v>45473</c:v>
                </c:pt>
                <c:pt idx="53">
                  <c:v>45565</c:v>
                </c:pt>
                <c:pt idx="54">
                  <c:v>45657</c:v>
                </c:pt>
                <c:pt idx="55">
                  <c:v>45747</c:v>
                </c:pt>
                <c:pt idx="56">
                  <c:v>45838</c:v>
                </c:pt>
                <c:pt idx="57">
                  <c:v>45930</c:v>
                </c:pt>
              </c:numCache>
            </c:numRef>
          </c:cat>
          <c:val>
            <c:numRef>
              <c:f>'[1 - Impieghi BI e dati mercato del credito BCE - agg 092025.xlsx]Grafico'!$AF$3:$AF$60</c:f>
              <c:numCache>
                <c:formatCode>0.0%</c:formatCode>
                <c:ptCount val="58"/>
                <c:pt idx="0">
                  <c:v>1</c:v>
                </c:pt>
                <c:pt idx="1">
                  <c:v>0.99678039075719804</c:v>
                </c:pt>
                <c:pt idx="2">
                  <c:v>0.99502500860391307</c:v>
                </c:pt>
                <c:pt idx="3">
                  <c:v>1.000082173285276</c:v>
                </c:pt>
                <c:pt idx="4">
                  <c:v>0.9974183002825211</c:v>
                </c:pt>
                <c:pt idx="5">
                  <c:v>0.99497412144754904</c:v>
                </c:pt>
                <c:pt idx="6">
                  <c:v>0.99602029894881372</c:v>
                </c:pt>
                <c:pt idx="7">
                  <c:v>1.0049610914516631</c:v>
                </c:pt>
                <c:pt idx="8">
                  <c:v>1.0009889730392703</c:v>
                </c:pt>
                <c:pt idx="9">
                  <c:v>1.0040124010529281</c:v>
                </c:pt>
                <c:pt idx="10">
                  <c:v>1.0053373640020986</c:v>
                </c:pt>
                <c:pt idx="11">
                  <c:v>1.0005356463311155</c:v>
                </c:pt>
                <c:pt idx="12">
                  <c:v>1.0042680128517809</c:v>
                </c:pt>
                <c:pt idx="13">
                  <c:v>0.99954382699002464</c:v>
                </c:pt>
                <c:pt idx="14">
                  <c:v>0.98355765085813218</c:v>
                </c:pt>
                <c:pt idx="15">
                  <c:v>0.99374969757655884</c:v>
                </c:pt>
                <c:pt idx="16">
                  <c:v>0.99178974321780622</c:v>
                </c:pt>
                <c:pt idx="17">
                  <c:v>0.98606916550658297</c:v>
                </c:pt>
                <c:pt idx="18">
                  <c:v>0.9803609750179878</c:v>
                </c:pt>
                <c:pt idx="19">
                  <c:v>0.98128584421454923</c:v>
                </c:pt>
                <c:pt idx="20">
                  <c:v>0.98080433920495713</c:v>
                </c:pt>
                <c:pt idx="21">
                  <c:v>0.98262004000049041</c:v>
                </c:pt>
                <c:pt idx="22">
                  <c:v>0.97748138826362463</c:v>
                </c:pt>
                <c:pt idx="23">
                  <c:v>0.98139090371842075</c:v>
                </c:pt>
                <c:pt idx="24">
                  <c:v>0.99084939904371661</c:v>
                </c:pt>
                <c:pt idx="25">
                  <c:v>0.99054484453007463</c:v>
                </c:pt>
                <c:pt idx="26">
                  <c:v>0.97940442494158764</c:v>
                </c:pt>
                <c:pt idx="27">
                  <c:v>0.97473917573345537</c:v>
                </c:pt>
                <c:pt idx="28">
                  <c:v>0.99121152422543668</c:v>
                </c:pt>
                <c:pt idx="29">
                  <c:v>0.9850429952432167</c:v>
                </c:pt>
                <c:pt idx="30">
                  <c:v>0.97715459704779228</c:v>
                </c:pt>
                <c:pt idx="31">
                  <c:v>0.99099664071024707</c:v>
                </c:pt>
                <c:pt idx="32">
                  <c:v>0.99182520149856102</c:v>
                </c:pt>
                <c:pt idx="33">
                  <c:v>0.99433835640410217</c:v>
                </c:pt>
                <c:pt idx="34">
                  <c:v>0.99644338913700548</c:v>
                </c:pt>
                <c:pt idx="35">
                  <c:v>0.98881798318521197</c:v>
                </c:pt>
                <c:pt idx="36">
                  <c:v>0.9770103882950445</c:v>
                </c:pt>
                <c:pt idx="37">
                  <c:v>0.9720200565947078</c:v>
                </c:pt>
                <c:pt idx="38">
                  <c:v>0.97750634656190849</c:v>
                </c:pt>
                <c:pt idx="39">
                  <c:v>0.97457132961989412</c:v>
                </c:pt>
                <c:pt idx="40">
                  <c:v>0.96388080681666555</c:v>
                </c:pt>
                <c:pt idx="41">
                  <c:v>0.96830402778392444</c:v>
                </c:pt>
                <c:pt idx="42">
                  <c:v>0.95872166929172342</c:v>
                </c:pt>
                <c:pt idx="43">
                  <c:v>0.96456075921436824</c:v>
                </c:pt>
                <c:pt idx="44">
                  <c:v>0.96779353406198598</c:v>
                </c:pt>
                <c:pt idx="45">
                  <c:v>0.97265979622954324</c:v>
                </c:pt>
                <c:pt idx="46">
                  <c:v>0.99432102847839277</c:v>
                </c:pt>
                <c:pt idx="47">
                  <c:v>0.99234866600541638</c:v>
                </c:pt>
                <c:pt idx="48">
                  <c:v>0.98987745969460661</c:v>
                </c:pt>
                <c:pt idx="49">
                  <c:v>0.98875756178168528</c:v>
                </c:pt>
                <c:pt idx="50">
                  <c:v>0.9972196322382495</c:v>
                </c:pt>
                <c:pt idx="51">
                  <c:v>1.0025933262114439</c:v>
                </c:pt>
                <c:pt idx="52">
                  <c:v>0.99289792683938582</c:v>
                </c:pt>
                <c:pt idx="53">
                  <c:v>0.99957217780774654</c:v>
                </c:pt>
                <c:pt idx="54">
                  <c:v>0.98989353287324167</c:v>
                </c:pt>
                <c:pt idx="55">
                  <c:v>0.99639553161292294</c:v>
                </c:pt>
                <c:pt idx="56">
                  <c:v>1.0087517887845081</c:v>
                </c:pt>
                <c:pt idx="57">
                  <c:v>1.0025467906339514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3F-4761-BFB0-6E361A3CF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2566783"/>
        <c:axId val="612565343"/>
      </c:lineChart>
      <c:dateAx>
        <c:axId val="612566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612565343"/>
        <c:crosses val="autoZero"/>
        <c:auto val="1"/>
        <c:lblOffset val="100"/>
        <c:baseTimeUnit val="months"/>
        <c:majorUnit val="6"/>
        <c:majorTimeUnit val="months"/>
      </c:dateAx>
      <c:valAx>
        <c:axId val="612565343"/>
        <c:scaling>
          <c:orientation val="minMax"/>
          <c:max val="1.1500000000000001"/>
          <c:min val="0.85000000000000009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612566783"/>
        <c:crosses val="autoZero"/>
        <c:crossBetween val="between"/>
        <c:majorUnit val="2.5000000000000005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08979004072357"/>
          <c:y val="0.90107582115261942"/>
          <c:w val="0.36611408364083642"/>
          <c:h val="5.0723290598290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rgbClr val="002060"/>
          </a:solidFill>
          <a:latin typeface="+mj-lt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52518134863862E-2"/>
          <c:y val="5.0360889051267621E-2"/>
          <c:w val="0.92754103534094179"/>
          <c:h val="0.818683196084089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ProspettoVeneto!$A$99:$A$156</c:f>
              <c:numCache>
                <c:formatCode>m/d/yyyy</c:formatCode>
                <c:ptCount val="58"/>
                <c:pt idx="0">
                  <c:v>40724</c:v>
                </c:pt>
                <c:pt idx="1">
                  <c:v>40816</c:v>
                </c:pt>
                <c:pt idx="2">
                  <c:v>40908</c:v>
                </c:pt>
                <c:pt idx="3">
                  <c:v>40999</c:v>
                </c:pt>
                <c:pt idx="4">
                  <c:v>41090</c:v>
                </c:pt>
                <c:pt idx="5">
                  <c:v>41182</c:v>
                </c:pt>
                <c:pt idx="6">
                  <c:v>41274</c:v>
                </c:pt>
                <c:pt idx="7">
                  <c:v>41364</c:v>
                </c:pt>
                <c:pt idx="8">
                  <c:v>41455</c:v>
                </c:pt>
                <c:pt idx="9">
                  <c:v>41547</c:v>
                </c:pt>
                <c:pt idx="10">
                  <c:v>41639</c:v>
                </c:pt>
                <c:pt idx="11">
                  <c:v>41729</c:v>
                </c:pt>
                <c:pt idx="12">
                  <c:v>41820</c:v>
                </c:pt>
                <c:pt idx="13">
                  <c:v>41912</c:v>
                </c:pt>
                <c:pt idx="14">
                  <c:v>42004</c:v>
                </c:pt>
                <c:pt idx="15">
                  <c:v>42094</c:v>
                </c:pt>
                <c:pt idx="16">
                  <c:v>42185</c:v>
                </c:pt>
                <c:pt idx="17">
                  <c:v>42277</c:v>
                </c:pt>
                <c:pt idx="18">
                  <c:v>42369</c:v>
                </c:pt>
                <c:pt idx="19">
                  <c:v>42460</c:v>
                </c:pt>
                <c:pt idx="20">
                  <c:v>42551</c:v>
                </c:pt>
                <c:pt idx="21">
                  <c:v>42643</c:v>
                </c:pt>
                <c:pt idx="22">
                  <c:v>42735</c:v>
                </c:pt>
                <c:pt idx="23">
                  <c:v>42825</c:v>
                </c:pt>
                <c:pt idx="24">
                  <c:v>42916</c:v>
                </c:pt>
                <c:pt idx="25">
                  <c:v>43008</c:v>
                </c:pt>
                <c:pt idx="26">
                  <c:v>43100</c:v>
                </c:pt>
                <c:pt idx="27">
                  <c:v>43190</c:v>
                </c:pt>
                <c:pt idx="28">
                  <c:v>43281</c:v>
                </c:pt>
                <c:pt idx="29">
                  <c:v>43373</c:v>
                </c:pt>
                <c:pt idx="30">
                  <c:v>43465</c:v>
                </c:pt>
                <c:pt idx="31">
                  <c:v>43555</c:v>
                </c:pt>
                <c:pt idx="32">
                  <c:v>43646</c:v>
                </c:pt>
                <c:pt idx="33">
                  <c:v>43738</c:v>
                </c:pt>
                <c:pt idx="34">
                  <c:v>43830</c:v>
                </c:pt>
                <c:pt idx="35">
                  <c:v>43921</c:v>
                </c:pt>
                <c:pt idx="36">
                  <c:v>44012</c:v>
                </c:pt>
                <c:pt idx="37">
                  <c:v>44104</c:v>
                </c:pt>
                <c:pt idx="38">
                  <c:v>44196</c:v>
                </c:pt>
                <c:pt idx="39">
                  <c:v>44286</c:v>
                </c:pt>
                <c:pt idx="40">
                  <c:v>44377</c:v>
                </c:pt>
                <c:pt idx="41">
                  <c:v>44469</c:v>
                </c:pt>
                <c:pt idx="42">
                  <c:v>44561</c:v>
                </c:pt>
                <c:pt idx="43">
                  <c:v>44651</c:v>
                </c:pt>
                <c:pt idx="44">
                  <c:v>44742</c:v>
                </c:pt>
                <c:pt idx="45">
                  <c:v>44834</c:v>
                </c:pt>
                <c:pt idx="46">
                  <c:v>44926</c:v>
                </c:pt>
                <c:pt idx="47">
                  <c:v>45016</c:v>
                </c:pt>
                <c:pt idx="48">
                  <c:v>45107</c:v>
                </c:pt>
                <c:pt idx="49">
                  <c:v>45199</c:v>
                </c:pt>
                <c:pt idx="50">
                  <c:v>45291</c:v>
                </c:pt>
                <c:pt idx="51">
                  <c:v>45382</c:v>
                </c:pt>
                <c:pt idx="52">
                  <c:v>45473</c:v>
                </c:pt>
                <c:pt idx="53">
                  <c:v>45565</c:v>
                </c:pt>
                <c:pt idx="54">
                  <c:v>45657</c:v>
                </c:pt>
                <c:pt idx="55">
                  <c:v>45747</c:v>
                </c:pt>
                <c:pt idx="56">
                  <c:v>45838</c:v>
                </c:pt>
                <c:pt idx="57">
                  <c:v>45930</c:v>
                </c:pt>
              </c:numCache>
            </c:numRef>
          </c:cat>
          <c:val>
            <c:numRef>
              <c:f>ProspettoVeneto!$D$99:$D$156</c:f>
              <c:numCache>
                <c:formatCode>0.00%</c:formatCode>
                <c:ptCount val="58"/>
                <c:pt idx="0">
                  <c:v>0.10816105311197091</c:v>
                </c:pt>
                <c:pt idx="1">
                  <c:v>0.10766518459060037</c:v>
                </c:pt>
                <c:pt idx="2">
                  <c:v>0.10690662448060219</c:v>
                </c:pt>
                <c:pt idx="3">
                  <c:v>0.10696882917569181</c:v>
                </c:pt>
                <c:pt idx="4">
                  <c:v>0.10622403980751548</c:v>
                </c:pt>
                <c:pt idx="5">
                  <c:v>0.10677792430336037</c:v>
                </c:pt>
                <c:pt idx="6">
                  <c:v>0.10687522419961458</c:v>
                </c:pt>
                <c:pt idx="7">
                  <c:v>0.10742013704692478</c:v>
                </c:pt>
                <c:pt idx="8">
                  <c:v>0.10786685150377032</c:v>
                </c:pt>
                <c:pt idx="9">
                  <c:v>0.10903898312139483</c:v>
                </c:pt>
                <c:pt idx="10">
                  <c:v>0.10852157995627044</c:v>
                </c:pt>
                <c:pt idx="11">
                  <c:v>0.1090544926411964</c:v>
                </c:pt>
                <c:pt idx="12">
                  <c:v>0.10918991293976174</c:v>
                </c:pt>
                <c:pt idx="13">
                  <c:v>0.10939189504950343</c:v>
                </c:pt>
                <c:pt idx="14">
                  <c:v>0.10798697019019798</c:v>
                </c:pt>
                <c:pt idx="15">
                  <c:v>0.10772888122767761</c:v>
                </c:pt>
                <c:pt idx="16">
                  <c:v>0.10799706768671678</c:v>
                </c:pt>
                <c:pt idx="17">
                  <c:v>0.10844254391620195</c:v>
                </c:pt>
                <c:pt idx="18">
                  <c:v>0.10608150592856498</c:v>
                </c:pt>
                <c:pt idx="19">
                  <c:v>0.10667890572574648</c:v>
                </c:pt>
                <c:pt idx="20">
                  <c:v>0.10486811907431716</c:v>
                </c:pt>
                <c:pt idx="21">
                  <c:v>0.10447615937114212</c:v>
                </c:pt>
                <c:pt idx="22">
                  <c:v>0.10308858014562934</c:v>
                </c:pt>
                <c:pt idx="23">
                  <c:v>0.10464591750198426</c:v>
                </c:pt>
                <c:pt idx="24">
                  <c:v>0.10125259442745081</c:v>
                </c:pt>
                <c:pt idx="25">
                  <c:v>0.10103255545861643</c:v>
                </c:pt>
                <c:pt idx="26">
                  <c:v>0.10086164079819125</c:v>
                </c:pt>
                <c:pt idx="27">
                  <c:v>0.10158485572634118</c:v>
                </c:pt>
                <c:pt idx="28">
                  <c:v>0.10146832821913085</c:v>
                </c:pt>
                <c:pt idx="29">
                  <c:v>0.10070834392254299</c:v>
                </c:pt>
                <c:pt idx="30">
                  <c:v>9.9892192978375663E-2</c:v>
                </c:pt>
                <c:pt idx="31">
                  <c:v>9.9978148907650929E-2</c:v>
                </c:pt>
                <c:pt idx="32">
                  <c:v>0.10076174743562645</c:v>
                </c:pt>
                <c:pt idx="33">
                  <c:v>0.10096236371411244</c:v>
                </c:pt>
                <c:pt idx="34">
                  <c:v>0.10129278525524954</c:v>
                </c:pt>
                <c:pt idx="35">
                  <c:v>0.10001299611123854</c:v>
                </c:pt>
                <c:pt idx="36">
                  <c:v>0.10109048814351218</c:v>
                </c:pt>
                <c:pt idx="37">
                  <c:v>0.10056793329494855</c:v>
                </c:pt>
                <c:pt idx="38">
                  <c:v>0.10037541938262019</c:v>
                </c:pt>
                <c:pt idx="39">
                  <c:v>0.10108206610879041</c:v>
                </c:pt>
                <c:pt idx="40">
                  <c:v>0.10161919468404836</c:v>
                </c:pt>
                <c:pt idx="41">
                  <c:v>0.10155104219872552</c:v>
                </c:pt>
                <c:pt idx="42">
                  <c:v>0.10039108053917195</c:v>
                </c:pt>
                <c:pt idx="43">
                  <c:v>0.10177435943070215</c:v>
                </c:pt>
                <c:pt idx="44">
                  <c:v>0.10178747956407359</c:v>
                </c:pt>
                <c:pt idx="45">
                  <c:v>0.1004777284911947</c:v>
                </c:pt>
                <c:pt idx="46">
                  <c:v>0.10201123912721291</c:v>
                </c:pt>
                <c:pt idx="47">
                  <c:v>0.10179030098929617</c:v>
                </c:pt>
                <c:pt idx="48">
                  <c:v>0.10167261138988359</c:v>
                </c:pt>
                <c:pt idx="49">
                  <c:v>0.1021032683347174</c:v>
                </c:pt>
                <c:pt idx="50">
                  <c:v>9.9988853856516735E-2</c:v>
                </c:pt>
                <c:pt idx="51">
                  <c:v>9.8910674756261863E-2</c:v>
                </c:pt>
                <c:pt idx="52">
                  <c:v>9.7249227087544701E-2</c:v>
                </c:pt>
                <c:pt idx="53">
                  <c:v>9.7711046956511755E-2</c:v>
                </c:pt>
                <c:pt idx="54">
                  <c:v>9.6798110087268449E-2</c:v>
                </c:pt>
                <c:pt idx="55">
                  <c:v>9.5963207796586514E-2</c:v>
                </c:pt>
                <c:pt idx="56">
                  <c:v>9.4979947812701304E-2</c:v>
                </c:pt>
                <c:pt idx="57">
                  <c:v>9.3876116147915981E-2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A9-4B17-A1B0-E4C8AD832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383744"/>
        <c:axId val="1426385664"/>
      </c:lineChart>
      <c:dateAx>
        <c:axId val="1426383744"/>
        <c:scaling>
          <c:orientation val="minMax"/>
          <c:min val="40695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426385664"/>
        <c:crosses val="autoZero"/>
        <c:auto val="1"/>
        <c:lblOffset val="100"/>
        <c:baseTimeUnit val="months"/>
        <c:majorUnit val="6"/>
        <c:majorTimeUnit val="months"/>
      </c:dateAx>
      <c:valAx>
        <c:axId val="1426385664"/>
        <c:scaling>
          <c:orientation val="minMax"/>
          <c:max val="0.11500000000000002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rgbClr val="E7E6E6">
                  <a:lumMod val="90000"/>
                </a:srgb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4263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Aptos" panose="020B0004020202020204" pitchFamily="34" charset="0"/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885747446099644E-2"/>
          <c:y val="3.9802874495534706E-2"/>
          <c:w val="0.94653973630245181"/>
          <c:h val="0.84190321174807803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'[1 - Impieghi BI e dati mercato del credito BCE - agg 092025.xlsx]Qualità credito'!$C$7:$C$87</c:f>
              <c:strCache>
                <c:ptCount val="81"/>
                <c:pt idx="0">
                  <c:v>Q3 05</c:v>
                </c:pt>
                <c:pt idx="1">
                  <c:v>Q4 05</c:v>
                </c:pt>
                <c:pt idx="2">
                  <c:v>Q1 06</c:v>
                </c:pt>
                <c:pt idx="3">
                  <c:v>Q2 06</c:v>
                </c:pt>
                <c:pt idx="4">
                  <c:v>Q3 06</c:v>
                </c:pt>
                <c:pt idx="5">
                  <c:v>Q4 06</c:v>
                </c:pt>
                <c:pt idx="6">
                  <c:v>Q1 07</c:v>
                </c:pt>
                <c:pt idx="7">
                  <c:v>Q2 07</c:v>
                </c:pt>
                <c:pt idx="8">
                  <c:v>Q3 07</c:v>
                </c:pt>
                <c:pt idx="9">
                  <c:v>Q4 07</c:v>
                </c:pt>
                <c:pt idx="10">
                  <c:v>Q1 08</c:v>
                </c:pt>
                <c:pt idx="11">
                  <c:v>Q2 08</c:v>
                </c:pt>
                <c:pt idx="12">
                  <c:v>Q3 08</c:v>
                </c:pt>
                <c:pt idx="13">
                  <c:v>Q4 08</c:v>
                </c:pt>
                <c:pt idx="14">
                  <c:v>Q1 09</c:v>
                </c:pt>
                <c:pt idx="15">
                  <c:v>Q2 09</c:v>
                </c:pt>
                <c:pt idx="16">
                  <c:v>Q3 09</c:v>
                </c:pt>
                <c:pt idx="17">
                  <c:v>Q4 09</c:v>
                </c:pt>
                <c:pt idx="18">
                  <c:v>Q1 10</c:v>
                </c:pt>
                <c:pt idx="19">
                  <c:v>Q2 10</c:v>
                </c:pt>
                <c:pt idx="20">
                  <c:v>Q3 10</c:v>
                </c:pt>
                <c:pt idx="21">
                  <c:v>Q4 10</c:v>
                </c:pt>
                <c:pt idx="22">
                  <c:v>Q1 11</c:v>
                </c:pt>
                <c:pt idx="23">
                  <c:v>Q2 11</c:v>
                </c:pt>
                <c:pt idx="24">
                  <c:v>Q3 11</c:v>
                </c:pt>
                <c:pt idx="25">
                  <c:v>Q4 11</c:v>
                </c:pt>
                <c:pt idx="26">
                  <c:v>Q1 12</c:v>
                </c:pt>
                <c:pt idx="27">
                  <c:v>Q2 12</c:v>
                </c:pt>
                <c:pt idx="28">
                  <c:v>Q3 12</c:v>
                </c:pt>
                <c:pt idx="29">
                  <c:v>Q4 12</c:v>
                </c:pt>
                <c:pt idx="30">
                  <c:v>Q1 13</c:v>
                </c:pt>
                <c:pt idx="31">
                  <c:v>Q2 13</c:v>
                </c:pt>
                <c:pt idx="32">
                  <c:v>Q3 13</c:v>
                </c:pt>
                <c:pt idx="33">
                  <c:v>Q4 13</c:v>
                </c:pt>
                <c:pt idx="34">
                  <c:v>Q1 14</c:v>
                </c:pt>
                <c:pt idx="35">
                  <c:v>Q2 14</c:v>
                </c:pt>
                <c:pt idx="36">
                  <c:v>Q3 14</c:v>
                </c:pt>
                <c:pt idx="37">
                  <c:v>Q4 14</c:v>
                </c:pt>
                <c:pt idx="38">
                  <c:v>Q1 15</c:v>
                </c:pt>
                <c:pt idx="39">
                  <c:v>Q2 15</c:v>
                </c:pt>
                <c:pt idx="40">
                  <c:v>Q3 15</c:v>
                </c:pt>
                <c:pt idx="41">
                  <c:v>Q4 15</c:v>
                </c:pt>
                <c:pt idx="42">
                  <c:v>Q1 16</c:v>
                </c:pt>
                <c:pt idx="43">
                  <c:v>Q2 16</c:v>
                </c:pt>
                <c:pt idx="44">
                  <c:v>Q3 16</c:v>
                </c:pt>
                <c:pt idx="45">
                  <c:v>Q4 16</c:v>
                </c:pt>
                <c:pt idx="46">
                  <c:v>Q1 17</c:v>
                </c:pt>
                <c:pt idx="47">
                  <c:v>Q2 17</c:v>
                </c:pt>
                <c:pt idx="48">
                  <c:v>Q3 17</c:v>
                </c:pt>
                <c:pt idx="49">
                  <c:v>Q4 17</c:v>
                </c:pt>
                <c:pt idx="50">
                  <c:v>Q1 18</c:v>
                </c:pt>
                <c:pt idx="51">
                  <c:v>Q2 18</c:v>
                </c:pt>
                <c:pt idx="52">
                  <c:v>Q3 18</c:v>
                </c:pt>
                <c:pt idx="53">
                  <c:v>Q4 18</c:v>
                </c:pt>
                <c:pt idx="54">
                  <c:v>Q1 19</c:v>
                </c:pt>
                <c:pt idx="55">
                  <c:v>Q2 19</c:v>
                </c:pt>
                <c:pt idx="56">
                  <c:v>Q3 19</c:v>
                </c:pt>
                <c:pt idx="57">
                  <c:v>Q4 19</c:v>
                </c:pt>
                <c:pt idx="58">
                  <c:v>Q1 20</c:v>
                </c:pt>
                <c:pt idx="59">
                  <c:v>Q2 20</c:v>
                </c:pt>
                <c:pt idx="60">
                  <c:v>Q3 20</c:v>
                </c:pt>
                <c:pt idx="61">
                  <c:v>Q4 20</c:v>
                </c:pt>
                <c:pt idx="62">
                  <c:v>Q1 21</c:v>
                </c:pt>
                <c:pt idx="63">
                  <c:v>Q2 21</c:v>
                </c:pt>
                <c:pt idx="64">
                  <c:v>Q3 21</c:v>
                </c:pt>
                <c:pt idx="65">
                  <c:v>Q4 21</c:v>
                </c:pt>
                <c:pt idx="66">
                  <c:v>Q1 22</c:v>
                </c:pt>
                <c:pt idx="67">
                  <c:v>Q2 22</c:v>
                </c:pt>
                <c:pt idx="68">
                  <c:v>Q3 22</c:v>
                </c:pt>
                <c:pt idx="69">
                  <c:v>Q4 22</c:v>
                </c:pt>
                <c:pt idx="70">
                  <c:v>Q1 23</c:v>
                </c:pt>
                <c:pt idx="71">
                  <c:v>Q2 23</c:v>
                </c:pt>
                <c:pt idx="72">
                  <c:v>Q3 23</c:v>
                </c:pt>
                <c:pt idx="73">
                  <c:v>Q4 23</c:v>
                </c:pt>
                <c:pt idx="74">
                  <c:v>Q1 24</c:v>
                </c:pt>
                <c:pt idx="75">
                  <c:v>Q2 24</c:v>
                </c:pt>
                <c:pt idx="76">
                  <c:v>Q3 24</c:v>
                </c:pt>
                <c:pt idx="77">
                  <c:v>Q4 24</c:v>
                </c:pt>
                <c:pt idx="78">
                  <c:v>Q1 25</c:v>
                </c:pt>
                <c:pt idx="79">
                  <c:v>Q2 25</c:v>
                </c:pt>
                <c:pt idx="80">
                  <c:v>Q3 25</c:v>
                </c:pt>
              </c:strCache>
            </c:strRef>
          </c:cat>
          <c:val>
            <c:numRef>
              <c:f>'[1 - Impieghi BI e dati mercato del credito BCE - agg 092025.xlsx]Qualità credito'!$AA$7:$AA$87</c:f>
              <c:numCache>
                <c:formatCode>0.00%</c:formatCode>
                <c:ptCount val="81"/>
                <c:pt idx="0">
                  <c:v>2.8136153287680939E-2</c:v>
                </c:pt>
                <c:pt idx="1">
                  <c:v>2.8578887380475919E-2</c:v>
                </c:pt>
                <c:pt idx="2">
                  <c:v>2.7133023945531493E-2</c:v>
                </c:pt>
                <c:pt idx="3">
                  <c:v>2.6480389338573392E-2</c:v>
                </c:pt>
                <c:pt idx="4">
                  <c:v>2.7736705961949427E-2</c:v>
                </c:pt>
                <c:pt idx="5">
                  <c:v>2.7880618082000538E-2</c:v>
                </c:pt>
                <c:pt idx="6">
                  <c:v>2.4558985799873263E-2</c:v>
                </c:pt>
                <c:pt idx="7">
                  <c:v>2.3398170779144675E-2</c:v>
                </c:pt>
                <c:pt idx="8">
                  <c:v>2.5001217826111373E-2</c:v>
                </c:pt>
                <c:pt idx="9">
                  <c:v>2.806362732044931E-2</c:v>
                </c:pt>
                <c:pt idx="10">
                  <c:v>2.3342662744807872E-2</c:v>
                </c:pt>
                <c:pt idx="11">
                  <c:v>2.9364742737049709E-2</c:v>
                </c:pt>
                <c:pt idx="12">
                  <c:v>4.0171535410996398E-2</c:v>
                </c:pt>
                <c:pt idx="13">
                  <c:v>5.7827097121741715E-2</c:v>
                </c:pt>
                <c:pt idx="14">
                  <c:v>6.9726780458849044E-2</c:v>
                </c:pt>
                <c:pt idx="15">
                  <c:v>8.4754993671162474E-2</c:v>
                </c:pt>
                <c:pt idx="16">
                  <c:v>6.032448208063982E-2</c:v>
                </c:pt>
                <c:pt idx="17">
                  <c:v>7.5506108626705995E-2</c:v>
                </c:pt>
                <c:pt idx="18">
                  <c:v>5.9476012142433837E-2</c:v>
                </c:pt>
                <c:pt idx="19">
                  <c:v>6.7467543361199728E-2</c:v>
                </c:pt>
                <c:pt idx="20">
                  <c:v>5.9898626528695556E-2</c:v>
                </c:pt>
                <c:pt idx="21">
                  <c:v>5.9647621925371395E-2</c:v>
                </c:pt>
                <c:pt idx="22">
                  <c:v>5.7996461094375049E-2</c:v>
                </c:pt>
                <c:pt idx="23">
                  <c:v>6.0609874795740613E-2</c:v>
                </c:pt>
                <c:pt idx="24">
                  <c:v>5.5843468581116829E-2</c:v>
                </c:pt>
                <c:pt idx="25">
                  <c:v>6.3205557553870112E-2</c:v>
                </c:pt>
                <c:pt idx="26">
                  <c:v>7.2016121033708178E-2</c:v>
                </c:pt>
                <c:pt idx="27">
                  <c:v>8.0781026697212835E-2</c:v>
                </c:pt>
                <c:pt idx="28">
                  <c:v>8.6750760772547328E-2</c:v>
                </c:pt>
                <c:pt idx="29">
                  <c:v>9.6440527991589309E-2</c:v>
                </c:pt>
                <c:pt idx="30">
                  <c:v>8.615376220186674E-2</c:v>
                </c:pt>
                <c:pt idx="31">
                  <c:v>8.9192479598022623E-2</c:v>
                </c:pt>
                <c:pt idx="32">
                  <c:v>9.525650524735671E-2</c:v>
                </c:pt>
                <c:pt idx="33">
                  <c:v>0.11352165746947289</c:v>
                </c:pt>
                <c:pt idx="34">
                  <c:v>8.1817349541612558E-2</c:v>
                </c:pt>
                <c:pt idx="35">
                  <c:v>7.6380289154748357E-2</c:v>
                </c:pt>
                <c:pt idx="36">
                  <c:v>7.6009519330915265E-2</c:v>
                </c:pt>
                <c:pt idx="37">
                  <c:v>0.10328510061784427</c:v>
                </c:pt>
                <c:pt idx="38">
                  <c:v>6.05304348603646E-2</c:v>
                </c:pt>
                <c:pt idx="39">
                  <c:v>6.0289247127728159E-2</c:v>
                </c:pt>
                <c:pt idx="40">
                  <c:v>5.0173999840782704E-2</c:v>
                </c:pt>
                <c:pt idx="41">
                  <c:v>5.6350537702195787E-2</c:v>
                </c:pt>
                <c:pt idx="42">
                  <c:v>4.06789587635615E-2</c:v>
                </c:pt>
                <c:pt idx="43">
                  <c:v>4.390044283950293E-2</c:v>
                </c:pt>
                <c:pt idx="44">
                  <c:v>3.8790446381258246E-2</c:v>
                </c:pt>
                <c:pt idx="45">
                  <c:v>4.0918126564415777E-2</c:v>
                </c:pt>
                <c:pt idx="46">
                  <c:v>3.4300838520626785E-2</c:v>
                </c:pt>
                <c:pt idx="47">
                  <c:v>2.9498086263847981E-2</c:v>
                </c:pt>
                <c:pt idx="48">
                  <c:v>2.5183959546522902E-2</c:v>
                </c:pt>
                <c:pt idx="49">
                  <c:v>3.9722829711827765E-2</c:v>
                </c:pt>
                <c:pt idx="50">
                  <c:v>2.5014078668831347E-2</c:v>
                </c:pt>
                <c:pt idx="51">
                  <c:v>2.0645529292035079E-2</c:v>
                </c:pt>
                <c:pt idx="52">
                  <c:v>2.7376875074200401E-2</c:v>
                </c:pt>
                <c:pt idx="53">
                  <c:v>2.4697888030516306E-2</c:v>
                </c:pt>
                <c:pt idx="54">
                  <c:v>1.8347871030789324E-2</c:v>
                </c:pt>
                <c:pt idx="55">
                  <c:v>2.1671046389161942E-2</c:v>
                </c:pt>
                <c:pt idx="56">
                  <c:v>1.7596184008634483E-2</c:v>
                </c:pt>
                <c:pt idx="57">
                  <c:v>2.2623683943903995E-2</c:v>
                </c:pt>
                <c:pt idx="58">
                  <c:v>1.9149149197938871E-2</c:v>
                </c:pt>
                <c:pt idx="59">
                  <c:v>1.8288593833324346E-2</c:v>
                </c:pt>
                <c:pt idx="60">
                  <c:v>9.8023423209402782E-3</c:v>
                </c:pt>
                <c:pt idx="61">
                  <c:v>1.6881213494505911E-2</c:v>
                </c:pt>
                <c:pt idx="62">
                  <c:v>1.4324381083555384E-2</c:v>
                </c:pt>
                <c:pt idx="63">
                  <c:v>1.4500843108406174E-2</c:v>
                </c:pt>
                <c:pt idx="64">
                  <c:v>1.4351750506740113E-2</c:v>
                </c:pt>
                <c:pt idx="65">
                  <c:v>2.4076197617777302E-2</c:v>
                </c:pt>
                <c:pt idx="66">
                  <c:v>1.0615114019498054E-2</c:v>
                </c:pt>
                <c:pt idx="67">
                  <c:v>1.5436481667618388E-2</c:v>
                </c:pt>
                <c:pt idx="68">
                  <c:v>1.4649054332513825E-2</c:v>
                </c:pt>
                <c:pt idx="69">
                  <c:v>1.9801011282365163E-2</c:v>
                </c:pt>
                <c:pt idx="70">
                  <c:v>1.5258135523220038E-2</c:v>
                </c:pt>
                <c:pt idx="71">
                  <c:v>1.5573459358551662E-2</c:v>
                </c:pt>
                <c:pt idx="72">
                  <c:v>1.3420664785776621E-2</c:v>
                </c:pt>
                <c:pt idx="73">
                  <c:v>2.1054797333832465E-2</c:v>
                </c:pt>
                <c:pt idx="74">
                  <c:v>1.9965405470531775E-2</c:v>
                </c:pt>
                <c:pt idx="75">
                  <c:v>2.4733807536843171E-2</c:v>
                </c:pt>
                <c:pt idx="76">
                  <c:v>1.7897988032200038E-2</c:v>
                </c:pt>
                <c:pt idx="77">
                  <c:v>2.8071587961280717E-2</c:v>
                </c:pt>
                <c:pt idx="78">
                  <c:v>1.6791021602141951E-2</c:v>
                </c:pt>
                <c:pt idx="79">
                  <c:v>2.3202813182791073E-2</c:v>
                </c:pt>
                <c:pt idx="80">
                  <c:v>1.8456570071141137E-2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E-47A1-9757-8B940259E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1031408"/>
        <c:axId val="1701030928"/>
      </c:lineChart>
      <c:catAx>
        <c:axId val="1701031408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01030928"/>
        <c:crosses val="autoZero"/>
        <c:auto val="1"/>
        <c:lblAlgn val="ctr"/>
        <c:lblOffset val="100"/>
        <c:tickLblSkip val="2"/>
        <c:noMultiLvlLbl val="0"/>
      </c:catAx>
      <c:valAx>
        <c:axId val="1701030928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0103140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'[1 - Impieghi BI e dati mercato del credito BCE - agg 092025.xlsx]Costo del credito'!$B$4</c:f>
              <c:strCache>
                <c:ptCount val="1"/>
                <c:pt idx="0">
                  <c:v>Costo del credito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092025.xlsx]Costo del credito'!$A$41:$A$279</c:f>
              <c:numCache>
                <c:formatCode>mm/yyyy</c:formatCode>
                <c:ptCount val="239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40908</c:v>
                </c:pt>
                <c:pt idx="72">
                  <c:v>40939</c:v>
                </c:pt>
                <c:pt idx="73">
                  <c:v>40968</c:v>
                </c:pt>
                <c:pt idx="74">
                  <c:v>40999</c:v>
                </c:pt>
                <c:pt idx="75">
                  <c:v>41029</c:v>
                </c:pt>
                <c:pt idx="76">
                  <c:v>41060</c:v>
                </c:pt>
                <c:pt idx="77">
                  <c:v>41090</c:v>
                </c:pt>
                <c:pt idx="78">
                  <c:v>41121</c:v>
                </c:pt>
                <c:pt idx="79">
                  <c:v>41152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43616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  <c:pt idx="164">
                  <c:v>43738</c:v>
                </c:pt>
                <c:pt idx="165">
                  <c:v>43769</c:v>
                </c:pt>
                <c:pt idx="166">
                  <c:v>43799</c:v>
                </c:pt>
                <c:pt idx="167">
                  <c:v>43830</c:v>
                </c:pt>
                <c:pt idx="168">
                  <c:v>43861</c:v>
                </c:pt>
                <c:pt idx="169">
                  <c:v>43890</c:v>
                </c:pt>
                <c:pt idx="170">
                  <c:v>43921</c:v>
                </c:pt>
                <c:pt idx="171">
                  <c:v>43951</c:v>
                </c:pt>
                <c:pt idx="172">
                  <c:v>43982</c:v>
                </c:pt>
                <c:pt idx="173">
                  <c:v>44012</c:v>
                </c:pt>
                <c:pt idx="174">
                  <c:v>44043</c:v>
                </c:pt>
                <c:pt idx="175">
                  <c:v>44074</c:v>
                </c:pt>
                <c:pt idx="176">
                  <c:v>44104</c:v>
                </c:pt>
                <c:pt idx="177">
                  <c:v>44135</c:v>
                </c:pt>
                <c:pt idx="178">
                  <c:v>44165</c:v>
                </c:pt>
                <c:pt idx="179">
                  <c:v>44196</c:v>
                </c:pt>
                <c:pt idx="180">
                  <c:v>44227</c:v>
                </c:pt>
                <c:pt idx="181">
                  <c:v>44255</c:v>
                </c:pt>
                <c:pt idx="182">
                  <c:v>44286</c:v>
                </c:pt>
                <c:pt idx="183">
                  <c:v>44316</c:v>
                </c:pt>
                <c:pt idx="184">
                  <c:v>44347</c:v>
                </c:pt>
                <c:pt idx="185">
                  <c:v>44377</c:v>
                </c:pt>
                <c:pt idx="186">
                  <c:v>44408</c:v>
                </c:pt>
                <c:pt idx="187">
                  <c:v>44439</c:v>
                </c:pt>
                <c:pt idx="188">
                  <c:v>44469</c:v>
                </c:pt>
                <c:pt idx="189">
                  <c:v>44500</c:v>
                </c:pt>
                <c:pt idx="190">
                  <c:v>44530</c:v>
                </c:pt>
                <c:pt idx="191">
                  <c:v>44561</c:v>
                </c:pt>
                <c:pt idx="192">
                  <c:v>44592</c:v>
                </c:pt>
                <c:pt idx="193">
                  <c:v>44620</c:v>
                </c:pt>
                <c:pt idx="194">
                  <c:v>44651</c:v>
                </c:pt>
                <c:pt idx="195">
                  <c:v>44681</c:v>
                </c:pt>
                <c:pt idx="196">
                  <c:v>44712</c:v>
                </c:pt>
                <c:pt idx="197">
                  <c:v>44742</c:v>
                </c:pt>
                <c:pt idx="198">
                  <c:v>44773</c:v>
                </c:pt>
                <c:pt idx="199">
                  <c:v>44804</c:v>
                </c:pt>
                <c:pt idx="200">
                  <c:v>44834</c:v>
                </c:pt>
                <c:pt idx="201">
                  <c:v>44865</c:v>
                </c:pt>
                <c:pt idx="202">
                  <c:v>44895</c:v>
                </c:pt>
                <c:pt idx="203">
                  <c:v>44926</c:v>
                </c:pt>
                <c:pt idx="204">
                  <c:v>44957</c:v>
                </c:pt>
                <c:pt idx="205">
                  <c:v>44985</c:v>
                </c:pt>
                <c:pt idx="206">
                  <c:v>45016</c:v>
                </c:pt>
                <c:pt idx="207">
                  <c:v>45046</c:v>
                </c:pt>
                <c:pt idx="208">
                  <c:v>45077</c:v>
                </c:pt>
                <c:pt idx="209">
                  <c:v>45107</c:v>
                </c:pt>
                <c:pt idx="210">
                  <c:v>45138</c:v>
                </c:pt>
                <c:pt idx="211">
                  <c:v>45169</c:v>
                </c:pt>
                <c:pt idx="212">
                  <c:v>45199</c:v>
                </c:pt>
                <c:pt idx="213">
                  <c:v>45230</c:v>
                </c:pt>
                <c:pt idx="214">
                  <c:v>45260</c:v>
                </c:pt>
                <c:pt idx="215">
                  <c:v>45291</c:v>
                </c:pt>
                <c:pt idx="216">
                  <c:v>45322</c:v>
                </c:pt>
                <c:pt idx="217">
                  <c:v>45351</c:v>
                </c:pt>
                <c:pt idx="218">
                  <c:v>45382</c:v>
                </c:pt>
                <c:pt idx="219">
                  <c:v>45412</c:v>
                </c:pt>
                <c:pt idx="220">
                  <c:v>45443</c:v>
                </c:pt>
                <c:pt idx="221">
                  <c:v>45473</c:v>
                </c:pt>
                <c:pt idx="222">
                  <c:v>45504</c:v>
                </c:pt>
                <c:pt idx="223">
                  <c:v>45535</c:v>
                </c:pt>
                <c:pt idx="224">
                  <c:v>45565</c:v>
                </c:pt>
                <c:pt idx="225">
                  <c:v>45596</c:v>
                </c:pt>
                <c:pt idx="226">
                  <c:v>45626</c:v>
                </c:pt>
                <c:pt idx="227">
                  <c:v>45627</c:v>
                </c:pt>
                <c:pt idx="228">
                  <c:v>45658</c:v>
                </c:pt>
                <c:pt idx="229">
                  <c:v>45689</c:v>
                </c:pt>
                <c:pt idx="230">
                  <c:v>45717</c:v>
                </c:pt>
                <c:pt idx="231">
                  <c:v>45748</c:v>
                </c:pt>
                <c:pt idx="232">
                  <c:v>45778</c:v>
                </c:pt>
                <c:pt idx="233">
                  <c:v>45809</c:v>
                </c:pt>
                <c:pt idx="234">
                  <c:v>45839</c:v>
                </c:pt>
                <c:pt idx="235">
                  <c:v>45870</c:v>
                </c:pt>
                <c:pt idx="236">
                  <c:v>45901</c:v>
                </c:pt>
                <c:pt idx="237">
                  <c:v>45931</c:v>
                </c:pt>
                <c:pt idx="238">
                  <c:v>45962</c:v>
                </c:pt>
              </c:numCache>
            </c:numRef>
          </c:cat>
          <c:val>
            <c:numRef>
              <c:f>'[1 - Impieghi BI e dati mercato del credito BCE - agg 092025.xlsx]Costo del credito'!$B$41:$B$279</c:f>
              <c:numCache>
                <c:formatCode>0.00</c:formatCode>
                <c:ptCount val="239"/>
                <c:pt idx="0">
                  <c:v>4.32</c:v>
                </c:pt>
                <c:pt idx="1">
                  <c:v>4.3499999999999996</c:v>
                </c:pt>
                <c:pt idx="2">
                  <c:v>4.47</c:v>
                </c:pt>
                <c:pt idx="3">
                  <c:v>4.54</c:v>
                </c:pt>
                <c:pt idx="4">
                  <c:v>4.5599999999999996</c:v>
                </c:pt>
                <c:pt idx="5">
                  <c:v>4.6100000000000003</c:v>
                </c:pt>
                <c:pt idx="6">
                  <c:v>4.75</c:v>
                </c:pt>
                <c:pt idx="7">
                  <c:v>4.87</c:v>
                </c:pt>
                <c:pt idx="8">
                  <c:v>4.88</c:v>
                </c:pt>
                <c:pt idx="9">
                  <c:v>5.09</c:v>
                </c:pt>
                <c:pt idx="10">
                  <c:v>5.16</c:v>
                </c:pt>
                <c:pt idx="11">
                  <c:v>5.17</c:v>
                </c:pt>
                <c:pt idx="12">
                  <c:v>5.13</c:v>
                </c:pt>
                <c:pt idx="13">
                  <c:v>5.15</c:v>
                </c:pt>
                <c:pt idx="14">
                  <c:v>5.18</c:v>
                </c:pt>
                <c:pt idx="15">
                  <c:v>5.33</c:v>
                </c:pt>
                <c:pt idx="16">
                  <c:v>5.38</c:v>
                </c:pt>
                <c:pt idx="17">
                  <c:v>5.4</c:v>
                </c:pt>
                <c:pt idx="18">
                  <c:v>5.47</c:v>
                </c:pt>
                <c:pt idx="19">
                  <c:v>5.55</c:v>
                </c:pt>
                <c:pt idx="20">
                  <c:v>5.72</c:v>
                </c:pt>
                <c:pt idx="21">
                  <c:v>5.78</c:v>
                </c:pt>
                <c:pt idx="22">
                  <c:v>5.78</c:v>
                </c:pt>
                <c:pt idx="23">
                  <c:v>5.97</c:v>
                </c:pt>
                <c:pt idx="24">
                  <c:v>5.92</c:v>
                </c:pt>
                <c:pt idx="25">
                  <c:v>5.79</c:v>
                </c:pt>
                <c:pt idx="26">
                  <c:v>5.83</c:v>
                </c:pt>
                <c:pt idx="27">
                  <c:v>5.97</c:v>
                </c:pt>
                <c:pt idx="28">
                  <c:v>6.03</c:v>
                </c:pt>
                <c:pt idx="29">
                  <c:v>6.06</c:v>
                </c:pt>
                <c:pt idx="30">
                  <c:v>6.17</c:v>
                </c:pt>
                <c:pt idx="31">
                  <c:v>6.09</c:v>
                </c:pt>
                <c:pt idx="32">
                  <c:v>6.27</c:v>
                </c:pt>
                <c:pt idx="33">
                  <c:v>6.38</c:v>
                </c:pt>
                <c:pt idx="34">
                  <c:v>5.86</c:v>
                </c:pt>
                <c:pt idx="35">
                  <c:v>5.42</c:v>
                </c:pt>
                <c:pt idx="36">
                  <c:v>4.74</c:v>
                </c:pt>
                <c:pt idx="37">
                  <c:v>4.32</c:v>
                </c:pt>
                <c:pt idx="38">
                  <c:v>3.95</c:v>
                </c:pt>
                <c:pt idx="39">
                  <c:v>3.66</c:v>
                </c:pt>
                <c:pt idx="40">
                  <c:v>3.55</c:v>
                </c:pt>
                <c:pt idx="41">
                  <c:v>3.52</c:v>
                </c:pt>
                <c:pt idx="42">
                  <c:v>3.36</c:v>
                </c:pt>
                <c:pt idx="43">
                  <c:v>3.23</c:v>
                </c:pt>
                <c:pt idx="44">
                  <c:v>3.11</c:v>
                </c:pt>
                <c:pt idx="45">
                  <c:v>3.09</c:v>
                </c:pt>
                <c:pt idx="46">
                  <c:v>3.02</c:v>
                </c:pt>
                <c:pt idx="47">
                  <c:v>2.93</c:v>
                </c:pt>
                <c:pt idx="48">
                  <c:v>2.85</c:v>
                </c:pt>
                <c:pt idx="49">
                  <c:v>2.78</c:v>
                </c:pt>
                <c:pt idx="50">
                  <c:v>2.77</c:v>
                </c:pt>
                <c:pt idx="51">
                  <c:v>2.91</c:v>
                </c:pt>
                <c:pt idx="52">
                  <c:v>2.75</c:v>
                </c:pt>
                <c:pt idx="53">
                  <c:v>2.78</c:v>
                </c:pt>
                <c:pt idx="54">
                  <c:v>2.95</c:v>
                </c:pt>
                <c:pt idx="55">
                  <c:v>2.95</c:v>
                </c:pt>
                <c:pt idx="56">
                  <c:v>3.02</c:v>
                </c:pt>
                <c:pt idx="57">
                  <c:v>3.02</c:v>
                </c:pt>
                <c:pt idx="58">
                  <c:v>3.17</c:v>
                </c:pt>
                <c:pt idx="59">
                  <c:v>3.18</c:v>
                </c:pt>
                <c:pt idx="60">
                  <c:v>3.16</c:v>
                </c:pt>
                <c:pt idx="61">
                  <c:v>3.25</c:v>
                </c:pt>
                <c:pt idx="62">
                  <c:v>3.29</c:v>
                </c:pt>
                <c:pt idx="63">
                  <c:v>3.41</c:v>
                </c:pt>
                <c:pt idx="64">
                  <c:v>3.42</c:v>
                </c:pt>
                <c:pt idx="65">
                  <c:v>3.6</c:v>
                </c:pt>
                <c:pt idx="66">
                  <c:v>3.7</c:v>
                </c:pt>
                <c:pt idx="67">
                  <c:v>3.83</c:v>
                </c:pt>
                <c:pt idx="68">
                  <c:v>3.86</c:v>
                </c:pt>
                <c:pt idx="69">
                  <c:v>4.1399999999999997</c:v>
                </c:pt>
                <c:pt idx="70">
                  <c:v>4.25</c:v>
                </c:pt>
                <c:pt idx="71">
                  <c:v>4.5199999999999996</c:v>
                </c:pt>
                <c:pt idx="72">
                  <c:v>4.47</c:v>
                </c:pt>
                <c:pt idx="73">
                  <c:v>4.29</c:v>
                </c:pt>
                <c:pt idx="74">
                  <c:v>4.16</c:v>
                </c:pt>
                <c:pt idx="75">
                  <c:v>4.1900000000000004</c:v>
                </c:pt>
                <c:pt idx="76">
                  <c:v>4.2300000000000004</c:v>
                </c:pt>
                <c:pt idx="77">
                  <c:v>4.0599999999999996</c:v>
                </c:pt>
                <c:pt idx="78">
                  <c:v>4.12</c:v>
                </c:pt>
                <c:pt idx="79">
                  <c:v>3.92</c:v>
                </c:pt>
                <c:pt idx="80">
                  <c:v>3.96</c:v>
                </c:pt>
                <c:pt idx="81">
                  <c:v>4.0999999999999996</c:v>
                </c:pt>
                <c:pt idx="82">
                  <c:v>4.09</c:v>
                </c:pt>
                <c:pt idx="83">
                  <c:v>4.1100000000000003</c:v>
                </c:pt>
                <c:pt idx="84">
                  <c:v>4.1399999999999997</c:v>
                </c:pt>
                <c:pt idx="85">
                  <c:v>4.03</c:v>
                </c:pt>
                <c:pt idx="86">
                  <c:v>4</c:v>
                </c:pt>
                <c:pt idx="87">
                  <c:v>4.07</c:v>
                </c:pt>
                <c:pt idx="88">
                  <c:v>3.99</c:v>
                </c:pt>
                <c:pt idx="89">
                  <c:v>3.87</c:v>
                </c:pt>
                <c:pt idx="90">
                  <c:v>4.01</c:v>
                </c:pt>
                <c:pt idx="91">
                  <c:v>3.96</c:v>
                </c:pt>
                <c:pt idx="92">
                  <c:v>4.0599999999999996</c:v>
                </c:pt>
                <c:pt idx="93">
                  <c:v>4.0199999999999996</c:v>
                </c:pt>
                <c:pt idx="94">
                  <c:v>3.93</c:v>
                </c:pt>
                <c:pt idx="95">
                  <c:v>3.95</c:v>
                </c:pt>
                <c:pt idx="96">
                  <c:v>3.94</c:v>
                </c:pt>
                <c:pt idx="97">
                  <c:v>3.98</c:v>
                </c:pt>
                <c:pt idx="98">
                  <c:v>3.93</c:v>
                </c:pt>
                <c:pt idx="99">
                  <c:v>3.86</c:v>
                </c:pt>
                <c:pt idx="100">
                  <c:v>3.79</c:v>
                </c:pt>
                <c:pt idx="101">
                  <c:v>3.64</c:v>
                </c:pt>
                <c:pt idx="102">
                  <c:v>3.61</c:v>
                </c:pt>
                <c:pt idx="103">
                  <c:v>3.49</c:v>
                </c:pt>
                <c:pt idx="104">
                  <c:v>3.43</c:v>
                </c:pt>
                <c:pt idx="105">
                  <c:v>3.25</c:v>
                </c:pt>
                <c:pt idx="106">
                  <c:v>3.11</c:v>
                </c:pt>
                <c:pt idx="107">
                  <c:v>3.12</c:v>
                </c:pt>
                <c:pt idx="108">
                  <c:v>3.09</c:v>
                </c:pt>
                <c:pt idx="109">
                  <c:v>3.08</c:v>
                </c:pt>
                <c:pt idx="110">
                  <c:v>2.96</c:v>
                </c:pt>
                <c:pt idx="111">
                  <c:v>2.94</c:v>
                </c:pt>
                <c:pt idx="112">
                  <c:v>2.72</c:v>
                </c:pt>
                <c:pt idx="113">
                  <c:v>2.68</c:v>
                </c:pt>
                <c:pt idx="114">
                  <c:v>2.6</c:v>
                </c:pt>
                <c:pt idx="115">
                  <c:v>2.62</c:v>
                </c:pt>
                <c:pt idx="116">
                  <c:v>2.5299999999999998</c:v>
                </c:pt>
                <c:pt idx="117">
                  <c:v>2.52</c:v>
                </c:pt>
                <c:pt idx="118">
                  <c:v>2.42</c:v>
                </c:pt>
                <c:pt idx="119">
                  <c:v>2.41</c:v>
                </c:pt>
                <c:pt idx="120">
                  <c:v>2.5099999999999998</c:v>
                </c:pt>
                <c:pt idx="121">
                  <c:v>2.4300000000000002</c:v>
                </c:pt>
                <c:pt idx="122">
                  <c:v>2.37</c:v>
                </c:pt>
                <c:pt idx="123">
                  <c:v>2.35</c:v>
                </c:pt>
                <c:pt idx="124">
                  <c:v>2.2400000000000002</c:v>
                </c:pt>
                <c:pt idx="125">
                  <c:v>2.19</c:v>
                </c:pt>
                <c:pt idx="126">
                  <c:v>2.13</c:v>
                </c:pt>
                <c:pt idx="127">
                  <c:v>2.1</c:v>
                </c:pt>
                <c:pt idx="128">
                  <c:v>1.97</c:v>
                </c:pt>
                <c:pt idx="129">
                  <c:v>2.02</c:v>
                </c:pt>
                <c:pt idx="130">
                  <c:v>2.0099999999999998</c:v>
                </c:pt>
                <c:pt idx="131">
                  <c:v>1.94</c:v>
                </c:pt>
                <c:pt idx="132">
                  <c:v>1.99</c:v>
                </c:pt>
                <c:pt idx="133">
                  <c:v>1.95</c:v>
                </c:pt>
                <c:pt idx="134">
                  <c:v>2.0299999999999998</c:v>
                </c:pt>
                <c:pt idx="135">
                  <c:v>1.89</c:v>
                </c:pt>
                <c:pt idx="136">
                  <c:v>1.95</c:v>
                </c:pt>
                <c:pt idx="137">
                  <c:v>1.89</c:v>
                </c:pt>
                <c:pt idx="138">
                  <c:v>1.9</c:v>
                </c:pt>
                <c:pt idx="139">
                  <c:v>1.93</c:v>
                </c:pt>
                <c:pt idx="140">
                  <c:v>1.78</c:v>
                </c:pt>
                <c:pt idx="141">
                  <c:v>1.84</c:v>
                </c:pt>
                <c:pt idx="142">
                  <c:v>1.83</c:v>
                </c:pt>
                <c:pt idx="143">
                  <c:v>1.82</c:v>
                </c:pt>
                <c:pt idx="144">
                  <c:v>1.78</c:v>
                </c:pt>
                <c:pt idx="145">
                  <c:v>1.87</c:v>
                </c:pt>
                <c:pt idx="146">
                  <c:v>1.84</c:v>
                </c:pt>
                <c:pt idx="147">
                  <c:v>1.8</c:v>
                </c:pt>
                <c:pt idx="148">
                  <c:v>1.76</c:v>
                </c:pt>
                <c:pt idx="149">
                  <c:v>1.79</c:v>
                </c:pt>
                <c:pt idx="150">
                  <c:v>1.81</c:v>
                </c:pt>
                <c:pt idx="151">
                  <c:v>1.87</c:v>
                </c:pt>
                <c:pt idx="152">
                  <c:v>1.76</c:v>
                </c:pt>
                <c:pt idx="153">
                  <c:v>1.83</c:v>
                </c:pt>
                <c:pt idx="154">
                  <c:v>1.82</c:v>
                </c:pt>
                <c:pt idx="155">
                  <c:v>1.78</c:v>
                </c:pt>
                <c:pt idx="156">
                  <c:v>1.82</c:v>
                </c:pt>
                <c:pt idx="157">
                  <c:v>1.86</c:v>
                </c:pt>
                <c:pt idx="158">
                  <c:v>1.77</c:v>
                </c:pt>
                <c:pt idx="159">
                  <c:v>1.82</c:v>
                </c:pt>
                <c:pt idx="160">
                  <c:v>1.78</c:v>
                </c:pt>
                <c:pt idx="161">
                  <c:v>1.7</c:v>
                </c:pt>
                <c:pt idx="162">
                  <c:v>1.71</c:v>
                </c:pt>
                <c:pt idx="163">
                  <c:v>1.62</c:v>
                </c:pt>
                <c:pt idx="164">
                  <c:v>1.63</c:v>
                </c:pt>
                <c:pt idx="165">
                  <c:v>1.66</c:v>
                </c:pt>
                <c:pt idx="166">
                  <c:v>1.62</c:v>
                </c:pt>
                <c:pt idx="167">
                  <c:v>1.69</c:v>
                </c:pt>
                <c:pt idx="168">
                  <c:v>1.57</c:v>
                </c:pt>
                <c:pt idx="169">
                  <c:v>1.6</c:v>
                </c:pt>
                <c:pt idx="170">
                  <c:v>1.46</c:v>
                </c:pt>
                <c:pt idx="171">
                  <c:v>1.47</c:v>
                </c:pt>
                <c:pt idx="172">
                  <c:v>1.52</c:v>
                </c:pt>
                <c:pt idx="173">
                  <c:v>1.54</c:v>
                </c:pt>
                <c:pt idx="174">
                  <c:v>1.46</c:v>
                </c:pt>
                <c:pt idx="175">
                  <c:v>1.42</c:v>
                </c:pt>
                <c:pt idx="176">
                  <c:v>1.51</c:v>
                </c:pt>
                <c:pt idx="177">
                  <c:v>1.5</c:v>
                </c:pt>
                <c:pt idx="178">
                  <c:v>1.53</c:v>
                </c:pt>
                <c:pt idx="179">
                  <c:v>1.58</c:v>
                </c:pt>
                <c:pt idx="180">
                  <c:v>1.41</c:v>
                </c:pt>
                <c:pt idx="181">
                  <c:v>1.36</c:v>
                </c:pt>
                <c:pt idx="182">
                  <c:v>1.45</c:v>
                </c:pt>
                <c:pt idx="183">
                  <c:v>1.39</c:v>
                </c:pt>
                <c:pt idx="184">
                  <c:v>1.34</c:v>
                </c:pt>
                <c:pt idx="185">
                  <c:v>1.37</c:v>
                </c:pt>
                <c:pt idx="186">
                  <c:v>1.23</c:v>
                </c:pt>
                <c:pt idx="187">
                  <c:v>1.26</c:v>
                </c:pt>
                <c:pt idx="188">
                  <c:v>1.34</c:v>
                </c:pt>
                <c:pt idx="189">
                  <c:v>1.31</c:v>
                </c:pt>
                <c:pt idx="190">
                  <c:v>1.27</c:v>
                </c:pt>
                <c:pt idx="191">
                  <c:v>1.33</c:v>
                </c:pt>
                <c:pt idx="192">
                  <c:v>1.31</c:v>
                </c:pt>
                <c:pt idx="193">
                  <c:v>1.29</c:v>
                </c:pt>
                <c:pt idx="194">
                  <c:v>1.4</c:v>
                </c:pt>
                <c:pt idx="195">
                  <c:v>1.44</c:v>
                </c:pt>
                <c:pt idx="196">
                  <c:v>1.43</c:v>
                </c:pt>
                <c:pt idx="197">
                  <c:v>1.63</c:v>
                </c:pt>
                <c:pt idx="198">
                  <c:v>1.58</c:v>
                </c:pt>
                <c:pt idx="199">
                  <c:v>1.6</c:v>
                </c:pt>
                <c:pt idx="200">
                  <c:v>2.09</c:v>
                </c:pt>
                <c:pt idx="201">
                  <c:v>2.66</c:v>
                </c:pt>
                <c:pt idx="202">
                  <c:v>3.11</c:v>
                </c:pt>
                <c:pt idx="203">
                  <c:v>3.56</c:v>
                </c:pt>
                <c:pt idx="204">
                  <c:v>3.8</c:v>
                </c:pt>
                <c:pt idx="205">
                  <c:v>3.69</c:v>
                </c:pt>
                <c:pt idx="206">
                  <c:v>4.34</c:v>
                </c:pt>
                <c:pt idx="207">
                  <c:v>4.58</c:v>
                </c:pt>
                <c:pt idx="208">
                  <c:v>4.88</c:v>
                </c:pt>
                <c:pt idx="209">
                  <c:v>5.09</c:v>
                </c:pt>
                <c:pt idx="210">
                  <c:v>5.14</c:v>
                </c:pt>
                <c:pt idx="211">
                  <c:v>5.09</c:v>
                </c:pt>
                <c:pt idx="212">
                  <c:v>5.37</c:v>
                </c:pt>
                <c:pt idx="213">
                  <c:v>5.53</c:v>
                </c:pt>
                <c:pt idx="214">
                  <c:v>5.64</c:v>
                </c:pt>
                <c:pt idx="215">
                  <c:v>5.51</c:v>
                </c:pt>
                <c:pt idx="216">
                  <c:v>5.55</c:v>
                </c:pt>
                <c:pt idx="217">
                  <c:v>5.44</c:v>
                </c:pt>
                <c:pt idx="218">
                  <c:v>5.36</c:v>
                </c:pt>
                <c:pt idx="219">
                  <c:v>5.4</c:v>
                </c:pt>
                <c:pt idx="220">
                  <c:v>5.45</c:v>
                </c:pt>
                <c:pt idx="221">
                  <c:v>5.33</c:v>
                </c:pt>
                <c:pt idx="222">
                  <c:v>5.35</c:v>
                </c:pt>
                <c:pt idx="223">
                  <c:v>5.2</c:v>
                </c:pt>
                <c:pt idx="224">
                  <c:v>5.01</c:v>
                </c:pt>
                <c:pt idx="225">
                  <c:v>4.83</c:v>
                </c:pt>
                <c:pt idx="226">
                  <c:v>4.6399999999999997</c:v>
                </c:pt>
                <c:pt idx="227">
                  <c:v>4.51</c:v>
                </c:pt>
                <c:pt idx="228">
                  <c:v>4.28</c:v>
                </c:pt>
                <c:pt idx="229">
                  <c:v>4.13</c:v>
                </c:pt>
                <c:pt idx="230">
                  <c:v>4.05</c:v>
                </c:pt>
                <c:pt idx="231">
                  <c:v>3.88</c:v>
                </c:pt>
                <c:pt idx="232">
                  <c:v>3.77</c:v>
                </c:pt>
                <c:pt idx="233">
                  <c:v>3.7</c:v>
                </c:pt>
                <c:pt idx="234">
                  <c:v>3.59</c:v>
                </c:pt>
                <c:pt idx="235">
                  <c:v>3.49</c:v>
                </c:pt>
                <c:pt idx="236">
                  <c:v>3.51</c:v>
                </c:pt>
                <c:pt idx="237">
                  <c:v>3.61</c:v>
                </c:pt>
                <c:pt idx="238">
                  <c:v>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AB-4DAC-BFEE-5933AF2BE700}"/>
            </c:ext>
          </c:extLst>
        </c:ser>
        <c:ser>
          <c:idx val="1"/>
          <c:order val="1"/>
          <c:tx>
            <c:strRef>
              <c:f>'[1 - Impieghi BI e dati mercato del credito BCE - agg 092025.xlsx]Costo del credito'!$C$4</c:f>
              <c:strCache>
                <c:ptCount val="1"/>
                <c:pt idx="0">
                  <c:v>Euribor 3m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092025.xlsx]Costo del credito'!$A$41:$A$279</c:f>
              <c:numCache>
                <c:formatCode>mm/yyyy</c:formatCode>
                <c:ptCount val="239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40908</c:v>
                </c:pt>
                <c:pt idx="72">
                  <c:v>40939</c:v>
                </c:pt>
                <c:pt idx="73">
                  <c:v>40968</c:v>
                </c:pt>
                <c:pt idx="74">
                  <c:v>40999</c:v>
                </c:pt>
                <c:pt idx="75">
                  <c:v>41029</c:v>
                </c:pt>
                <c:pt idx="76">
                  <c:v>41060</c:v>
                </c:pt>
                <c:pt idx="77">
                  <c:v>41090</c:v>
                </c:pt>
                <c:pt idx="78">
                  <c:v>41121</c:v>
                </c:pt>
                <c:pt idx="79">
                  <c:v>41152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43616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  <c:pt idx="164">
                  <c:v>43738</c:v>
                </c:pt>
                <c:pt idx="165">
                  <c:v>43769</c:v>
                </c:pt>
                <c:pt idx="166">
                  <c:v>43799</c:v>
                </c:pt>
                <c:pt idx="167">
                  <c:v>43830</c:v>
                </c:pt>
                <c:pt idx="168">
                  <c:v>43861</c:v>
                </c:pt>
                <c:pt idx="169">
                  <c:v>43890</c:v>
                </c:pt>
                <c:pt idx="170">
                  <c:v>43921</c:v>
                </c:pt>
                <c:pt idx="171">
                  <c:v>43951</c:v>
                </c:pt>
                <c:pt idx="172">
                  <c:v>43982</c:v>
                </c:pt>
                <c:pt idx="173">
                  <c:v>44012</c:v>
                </c:pt>
                <c:pt idx="174">
                  <c:v>44043</c:v>
                </c:pt>
                <c:pt idx="175">
                  <c:v>44074</c:v>
                </c:pt>
                <c:pt idx="176">
                  <c:v>44104</c:v>
                </c:pt>
                <c:pt idx="177">
                  <c:v>44135</c:v>
                </c:pt>
                <c:pt idx="178">
                  <c:v>44165</c:v>
                </c:pt>
                <c:pt idx="179">
                  <c:v>44196</c:v>
                </c:pt>
                <c:pt idx="180">
                  <c:v>44227</c:v>
                </c:pt>
                <c:pt idx="181">
                  <c:v>44255</c:v>
                </c:pt>
                <c:pt idx="182">
                  <c:v>44286</c:v>
                </c:pt>
                <c:pt idx="183">
                  <c:v>44316</c:v>
                </c:pt>
                <c:pt idx="184">
                  <c:v>44347</c:v>
                </c:pt>
                <c:pt idx="185">
                  <c:v>44377</c:v>
                </c:pt>
                <c:pt idx="186">
                  <c:v>44408</c:v>
                </c:pt>
                <c:pt idx="187">
                  <c:v>44439</c:v>
                </c:pt>
                <c:pt idx="188">
                  <c:v>44469</c:v>
                </c:pt>
                <c:pt idx="189">
                  <c:v>44500</c:v>
                </c:pt>
                <c:pt idx="190">
                  <c:v>44530</c:v>
                </c:pt>
                <c:pt idx="191">
                  <c:v>44561</c:v>
                </c:pt>
                <c:pt idx="192">
                  <c:v>44592</c:v>
                </c:pt>
                <c:pt idx="193">
                  <c:v>44620</c:v>
                </c:pt>
                <c:pt idx="194">
                  <c:v>44651</c:v>
                </c:pt>
                <c:pt idx="195">
                  <c:v>44681</c:v>
                </c:pt>
                <c:pt idx="196">
                  <c:v>44712</c:v>
                </c:pt>
                <c:pt idx="197">
                  <c:v>44742</c:v>
                </c:pt>
                <c:pt idx="198">
                  <c:v>44773</c:v>
                </c:pt>
                <c:pt idx="199">
                  <c:v>44804</c:v>
                </c:pt>
                <c:pt idx="200">
                  <c:v>44834</c:v>
                </c:pt>
                <c:pt idx="201">
                  <c:v>44865</c:v>
                </c:pt>
                <c:pt idx="202">
                  <c:v>44895</c:v>
                </c:pt>
                <c:pt idx="203">
                  <c:v>44926</c:v>
                </c:pt>
                <c:pt idx="204">
                  <c:v>44957</c:v>
                </c:pt>
                <c:pt idx="205">
                  <c:v>44985</c:v>
                </c:pt>
                <c:pt idx="206">
                  <c:v>45016</c:v>
                </c:pt>
                <c:pt idx="207">
                  <c:v>45046</c:v>
                </c:pt>
                <c:pt idx="208">
                  <c:v>45077</c:v>
                </c:pt>
                <c:pt idx="209">
                  <c:v>45107</c:v>
                </c:pt>
                <c:pt idx="210">
                  <c:v>45138</c:v>
                </c:pt>
                <c:pt idx="211">
                  <c:v>45169</c:v>
                </c:pt>
                <c:pt idx="212">
                  <c:v>45199</c:v>
                </c:pt>
                <c:pt idx="213">
                  <c:v>45230</c:v>
                </c:pt>
                <c:pt idx="214">
                  <c:v>45260</c:v>
                </c:pt>
                <c:pt idx="215">
                  <c:v>45291</c:v>
                </c:pt>
                <c:pt idx="216">
                  <c:v>45322</c:v>
                </c:pt>
                <c:pt idx="217">
                  <c:v>45351</c:v>
                </c:pt>
                <c:pt idx="218">
                  <c:v>45382</c:v>
                </c:pt>
                <c:pt idx="219">
                  <c:v>45412</c:v>
                </c:pt>
                <c:pt idx="220">
                  <c:v>45443</c:v>
                </c:pt>
                <c:pt idx="221">
                  <c:v>45473</c:v>
                </c:pt>
                <c:pt idx="222">
                  <c:v>45504</c:v>
                </c:pt>
                <c:pt idx="223">
                  <c:v>45535</c:v>
                </c:pt>
                <c:pt idx="224">
                  <c:v>45565</c:v>
                </c:pt>
                <c:pt idx="225">
                  <c:v>45596</c:v>
                </c:pt>
                <c:pt idx="226">
                  <c:v>45626</c:v>
                </c:pt>
                <c:pt idx="227">
                  <c:v>45627</c:v>
                </c:pt>
                <c:pt idx="228">
                  <c:v>45658</c:v>
                </c:pt>
                <c:pt idx="229">
                  <c:v>45689</c:v>
                </c:pt>
                <c:pt idx="230">
                  <c:v>45717</c:v>
                </c:pt>
                <c:pt idx="231">
                  <c:v>45748</c:v>
                </c:pt>
                <c:pt idx="232">
                  <c:v>45778</c:v>
                </c:pt>
                <c:pt idx="233">
                  <c:v>45809</c:v>
                </c:pt>
                <c:pt idx="234">
                  <c:v>45839</c:v>
                </c:pt>
                <c:pt idx="235">
                  <c:v>45870</c:v>
                </c:pt>
                <c:pt idx="236">
                  <c:v>45901</c:v>
                </c:pt>
                <c:pt idx="237">
                  <c:v>45931</c:v>
                </c:pt>
                <c:pt idx="238">
                  <c:v>45962</c:v>
                </c:pt>
              </c:numCache>
            </c:numRef>
          </c:cat>
          <c:val>
            <c:numRef>
              <c:f>'[1 - Impieghi BI e dati mercato del credito BCE - agg 092025.xlsx]Costo del credito'!$C$41:$C$279</c:f>
              <c:numCache>
                <c:formatCode>0.00</c:formatCode>
                <c:ptCount val="239"/>
                <c:pt idx="0">
                  <c:v>2.5116999999999998</c:v>
                </c:pt>
                <c:pt idx="1">
                  <c:v>2.6004</c:v>
                </c:pt>
                <c:pt idx="2">
                  <c:v>2.7225999999999999</c:v>
                </c:pt>
                <c:pt idx="3">
                  <c:v>2.7938000000000001</c:v>
                </c:pt>
                <c:pt idx="4">
                  <c:v>2.8889999999999998</c:v>
                </c:pt>
                <c:pt idx="5">
                  <c:v>2.9857</c:v>
                </c:pt>
                <c:pt idx="6">
                  <c:v>3.1021999999999998</c:v>
                </c:pt>
                <c:pt idx="7">
                  <c:v>3.2265000000000001</c:v>
                </c:pt>
                <c:pt idx="8">
                  <c:v>3.3353999999999999</c:v>
                </c:pt>
                <c:pt idx="9">
                  <c:v>3.5019999999999998</c:v>
                </c:pt>
                <c:pt idx="10">
                  <c:v>3.5972</c:v>
                </c:pt>
                <c:pt idx="11">
                  <c:v>3.6842000000000001</c:v>
                </c:pt>
                <c:pt idx="12">
                  <c:v>3.7519</c:v>
                </c:pt>
                <c:pt idx="13">
                  <c:v>3.8182</c:v>
                </c:pt>
                <c:pt idx="14">
                  <c:v>3.8908999999999998</c:v>
                </c:pt>
                <c:pt idx="15">
                  <c:v>3.9752999999999998</c:v>
                </c:pt>
                <c:pt idx="16">
                  <c:v>4.0713999999999997</c:v>
                </c:pt>
                <c:pt idx="17">
                  <c:v>4.1478000000000002</c:v>
                </c:pt>
                <c:pt idx="18">
                  <c:v>4.2161999999999997</c:v>
                </c:pt>
                <c:pt idx="19">
                  <c:v>4.5435999999999996</c:v>
                </c:pt>
                <c:pt idx="20">
                  <c:v>4.7416999999999998</c:v>
                </c:pt>
                <c:pt idx="21">
                  <c:v>4.6874000000000002</c:v>
                </c:pt>
                <c:pt idx="22">
                  <c:v>4.6384999999999996</c:v>
                </c:pt>
                <c:pt idx="23">
                  <c:v>4.8483999999999998</c:v>
                </c:pt>
                <c:pt idx="24">
                  <c:v>4.4814999999999996</c:v>
                </c:pt>
                <c:pt idx="25">
                  <c:v>4.3620999999999999</c:v>
                </c:pt>
                <c:pt idx="26">
                  <c:v>4.5964</c:v>
                </c:pt>
                <c:pt idx="27">
                  <c:v>4.7835000000000001</c:v>
                </c:pt>
                <c:pt idx="28">
                  <c:v>4.8574000000000002</c:v>
                </c:pt>
                <c:pt idx="29">
                  <c:v>4.9405000000000001</c:v>
                </c:pt>
                <c:pt idx="30">
                  <c:v>4.9610000000000003</c:v>
                </c:pt>
                <c:pt idx="31">
                  <c:v>4.9652000000000003</c:v>
                </c:pt>
                <c:pt idx="32">
                  <c:v>5.0191999999999997</c:v>
                </c:pt>
                <c:pt idx="33">
                  <c:v>5.1131000000000002</c:v>
                </c:pt>
                <c:pt idx="34">
                  <c:v>4.2382999999999997</c:v>
                </c:pt>
                <c:pt idx="35">
                  <c:v>3.2926000000000002</c:v>
                </c:pt>
                <c:pt idx="36">
                  <c:v>2.4565000000000001</c:v>
                </c:pt>
                <c:pt idx="37">
                  <c:v>1.9431</c:v>
                </c:pt>
                <c:pt idx="38">
                  <c:v>1.6355</c:v>
                </c:pt>
                <c:pt idx="39">
                  <c:v>1.4222999999999999</c:v>
                </c:pt>
                <c:pt idx="40">
                  <c:v>1.2817000000000001</c:v>
                </c:pt>
                <c:pt idx="41">
                  <c:v>1.2279</c:v>
                </c:pt>
                <c:pt idx="42">
                  <c:v>0.97499999999999998</c:v>
                </c:pt>
                <c:pt idx="43">
                  <c:v>0.86050000000000004</c:v>
                </c:pt>
                <c:pt idx="44">
                  <c:v>0.77210000000000001</c:v>
                </c:pt>
                <c:pt idx="45">
                  <c:v>0.73750000000000004</c:v>
                </c:pt>
                <c:pt idx="46">
                  <c:v>0.71619999999999995</c:v>
                </c:pt>
                <c:pt idx="47">
                  <c:v>0.71199999999999997</c:v>
                </c:pt>
                <c:pt idx="48">
                  <c:v>0.67979999999999996</c:v>
                </c:pt>
                <c:pt idx="49">
                  <c:v>0.66169999999999995</c:v>
                </c:pt>
                <c:pt idx="50">
                  <c:v>0.64500000000000002</c:v>
                </c:pt>
                <c:pt idx="51">
                  <c:v>0.64470000000000005</c:v>
                </c:pt>
                <c:pt idx="52">
                  <c:v>0.6865</c:v>
                </c:pt>
                <c:pt idx="53">
                  <c:v>0.72760000000000002</c:v>
                </c:pt>
                <c:pt idx="54">
                  <c:v>0.8488</c:v>
                </c:pt>
                <c:pt idx="55">
                  <c:v>0.89549999999999996</c:v>
                </c:pt>
                <c:pt idx="56">
                  <c:v>0.88049999999999995</c:v>
                </c:pt>
                <c:pt idx="57">
                  <c:v>0.99770000000000003</c:v>
                </c:pt>
                <c:pt idx="58">
                  <c:v>1.042</c:v>
                </c:pt>
                <c:pt idx="59">
                  <c:v>1.0217000000000001</c:v>
                </c:pt>
                <c:pt idx="60">
                  <c:v>1.0172000000000001</c:v>
                </c:pt>
                <c:pt idx="61">
                  <c:v>1.0867</c:v>
                </c:pt>
                <c:pt idx="62">
                  <c:v>1.1755</c:v>
                </c:pt>
                <c:pt idx="63">
                  <c:v>1.3211999999999999</c:v>
                </c:pt>
                <c:pt idx="64">
                  <c:v>1.4251</c:v>
                </c:pt>
                <c:pt idx="65">
                  <c:v>1.4885999999999999</c:v>
                </c:pt>
                <c:pt idx="66">
                  <c:v>1.5975999999999999</c:v>
                </c:pt>
                <c:pt idx="67">
                  <c:v>1.5521</c:v>
                </c:pt>
                <c:pt idx="68">
                  <c:v>1.5365</c:v>
                </c:pt>
                <c:pt idx="69">
                  <c:v>1.5759000000000001</c:v>
                </c:pt>
                <c:pt idx="70">
                  <c:v>1.4846999999999999</c:v>
                </c:pt>
                <c:pt idx="71">
                  <c:v>1.4260999999999999</c:v>
                </c:pt>
                <c:pt idx="72">
                  <c:v>1.2222</c:v>
                </c:pt>
                <c:pt idx="73">
                  <c:v>1.0483</c:v>
                </c:pt>
                <c:pt idx="74">
                  <c:v>0.85850000000000004</c:v>
                </c:pt>
                <c:pt idx="75">
                  <c:v>0.74429999999999996</c:v>
                </c:pt>
                <c:pt idx="76">
                  <c:v>0.68489999999999995</c:v>
                </c:pt>
                <c:pt idx="77">
                  <c:v>0.65890000000000004</c:v>
                </c:pt>
                <c:pt idx="78">
                  <c:v>0.497</c:v>
                </c:pt>
                <c:pt idx="79">
                  <c:v>0.33239999999999997</c:v>
                </c:pt>
                <c:pt idx="80">
                  <c:v>0.24629999999999999</c:v>
                </c:pt>
                <c:pt idx="81">
                  <c:v>0.2079</c:v>
                </c:pt>
                <c:pt idx="82">
                  <c:v>0.192</c:v>
                </c:pt>
                <c:pt idx="83">
                  <c:v>0.1855</c:v>
                </c:pt>
                <c:pt idx="84">
                  <c:v>0.2049</c:v>
                </c:pt>
                <c:pt idx="85">
                  <c:v>0.22339999999999999</c:v>
                </c:pt>
                <c:pt idx="86">
                  <c:v>0.20610000000000001</c:v>
                </c:pt>
                <c:pt idx="87">
                  <c:v>0.2089</c:v>
                </c:pt>
                <c:pt idx="88">
                  <c:v>0.20119999999999999</c:v>
                </c:pt>
                <c:pt idx="89">
                  <c:v>0.21029999999999999</c:v>
                </c:pt>
                <c:pt idx="90">
                  <c:v>0.22140000000000001</c:v>
                </c:pt>
                <c:pt idx="91">
                  <c:v>0.22589999999999999</c:v>
                </c:pt>
                <c:pt idx="92">
                  <c:v>0.22320000000000001</c:v>
                </c:pt>
                <c:pt idx="93">
                  <c:v>0.2258</c:v>
                </c:pt>
                <c:pt idx="94">
                  <c:v>0.22339999999999999</c:v>
                </c:pt>
                <c:pt idx="95">
                  <c:v>0.27350000000000002</c:v>
                </c:pt>
                <c:pt idx="96">
                  <c:v>0.29199999999999998</c:v>
                </c:pt>
                <c:pt idx="97">
                  <c:v>0.28810000000000002</c:v>
                </c:pt>
                <c:pt idx="98">
                  <c:v>0.30530000000000002</c:v>
                </c:pt>
                <c:pt idx="99">
                  <c:v>0.32969999999999999</c:v>
                </c:pt>
                <c:pt idx="100">
                  <c:v>0.3246</c:v>
                </c:pt>
                <c:pt idx="101">
                  <c:v>0.2414</c:v>
                </c:pt>
                <c:pt idx="102">
                  <c:v>0.20499999999999999</c:v>
                </c:pt>
                <c:pt idx="103">
                  <c:v>0.19159999999999999</c:v>
                </c:pt>
                <c:pt idx="104">
                  <c:v>9.7100000000000006E-2</c:v>
                </c:pt>
                <c:pt idx="105">
                  <c:v>8.2600000000000007E-2</c:v>
                </c:pt>
                <c:pt idx="106">
                  <c:v>8.09E-2</c:v>
                </c:pt>
                <c:pt idx="107">
                  <c:v>8.09E-2</c:v>
                </c:pt>
                <c:pt idx="108">
                  <c:v>6.2700000000000006E-2</c:v>
                </c:pt>
                <c:pt idx="109">
                  <c:v>4.82E-2</c:v>
                </c:pt>
                <c:pt idx="110">
                  <c:v>2.7199999999999998E-2</c:v>
                </c:pt>
                <c:pt idx="111">
                  <c:v>4.7000000000000002E-3</c:v>
                </c:pt>
                <c:pt idx="112">
                  <c:v>-1.04E-2</c:v>
                </c:pt>
                <c:pt idx="113">
                  <c:v>-1.3899999999999999E-2</c:v>
                </c:pt>
                <c:pt idx="114">
                  <c:v>-1.8700000000000001E-2</c:v>
                </c:pt>
                <c:pt idx="115">
                  <c:v>-2.7699999999999999E-2</c:v>
                </c:pt>
                <c:pt idx="116">
                  <c:v>-3.6999999999999998E-2</c:v>
                </c:pt>
                <c:pt idx="117">
                  <c:v>-5.3600000000000002E-2</c:v>
                </c:pt>
                <c:pt idx="118">
                  <c:v>-8.7599999999999997E-2</c:v>
                </c:pt>
                <c:pt idx="119">
                  <c:v>-0.1263</c:v>
                </c:pt>
                <c:pt idx="120">
                  <c:v>-0.14610000000000001</c:v>
                </c:pt>
                <c:pt idx="121">
                  <c:v>-0.18360000000000001</c:v>
                </c:pt>
                <c:pt idx="122">
                  <c:v>-0.22850000000000001</c:v>
                </c:pt>
                <c:pt idx="123">
                  <c:v>-0.2492</c:v>
                </c:pt>
                <c:pt idx="124">
                  <c:v>-0.25719999999999998</c:v>
                </c:pt>
                <c:pt idx="125">
                  <c:v>-0.26790000000000003</c:v>
                </c:pt>
                <c:pt idx="126">
                  <c:v>-0.29449999999999998</c:v>
                </c:pt>
                <c:pt idx="127">
                  <c:v>-0.29820000000000002</c:v>
                </c:pt>
                <c:pt idx="128">
                  <c:v>-0.30159999999999998</c:v>
                </c:pt>
                <c:pt idx="129">
                  <c:v>-0.309</c:v>
                </c:pt>
                <c:pt idx="130">
                  <c:v>-0.31269999999999998</c:v>
                </c:pt>
                <c:pt idx="131">
                  <c:v>-0.31580000000000003</c:v>
                </c:pt>
                <c:pt idx="132">
                  <c:v>-0.32550000000000001</c:v>
                </c:pt>
                <c:pt idx="133">
                  <c:v>-0.3286</c:v>
                </c:pt>
                <c:pt idx="134">
                  <c:v>-0.32929999999999998</c:v>
                </c:pt>
                <c:pt idx="135">
                  <c:v>-0.33040000000000003</c:v>
                </c:pt>
                <c:pt idx="136">
                  <c:v>-0.32950000000000002</c:v>
                </c:pt>
                <c:pt idx="137">
                  <c:v>-0.33</c:v>
                </c:pt>
                <c:pt idx="138">
                  <c:v>-0.33040000000000003</c:v>
                </c:pt>
                <c:pt idx="139">
                  <c:v>-0.3291</c:v>
                </c:pt>
                <c:pt idx="140">
                  <c:v>-0.32940000000000003</c:v>
                </c:pt>
                <c:pt idx="141">
                  <c:v>-0.32950000000000002</c:v>
                </c:pt>
                <c:pt idx="142">
                  <c:v>-0.32900000000000001</c:v>
                </c:pt>
                <c:pt idx="143">
                  <c:v>-0.32790000000000002</c:v>
                </c:pt>
                <c:pt idx="144">
                  <c:v>-0.32850000000000001</c:v>
                </c:pt>
                <c:pt idx="145">
                  <c:v>-0.32850000000000001</c:v>
                </c:pt>
                <c:pt idx="146">
                  <c:v>-0.32790000000000002</c:v>
                </c:pt>
                <c:pt idx="147">
                  <c:v>-0.32850000000000001</c:v>
                </c:pt>
                <c:pt idx="148">
                  <c:v>-0.32519999999999999</c:v>
                </c:pt>
                <c:pt idx="149">
                  <c:v>-0.32200000000000001</c:v>
                </c:pt>
                <c:pt idx="150">
                  <c:v>-0.32069999999999999</c:v>
                </c:pt>
                <c:pt idx="151">
                  <c:v>-0.31900000000000001</c:v>
                </c:pt>
                <c:pt idx="152">
                  <c:v>-0.31879999999999997</c:v>
                </c:pt>
                <c:pt idx="153">
                  <c:v>-0.31769999999999998</c:v>
                </c:pt>
                <c:pt idx="154">
                  <c:v>-0.31640000000000001</c:v>
                </c:pt>
                <c:pt idx="155">
                  <c:v>-0.31190000000000001</c:v>
                </c:pt>
                <c:pt idx="156">
                  <c:v>-0.308</c:v>
                </c:pt>
                <c:pt idx="157">
                  <c:v>-0.30840000000000001</c:v>
                </c:pt>
                <c:pt idx="158">
                  <c:v>-0.30919999999999997</c:v>
                </c:pt>
                <c:pt idx="159">
                  <c:v>-0.3105</c:v>
                </c:pt>
                <c:pt idx="160">
                  <c:v>-0.31190000000000001</c:v>
                </c:pt>
                <c:pt idx="161">
                  <c:v>-0.32890000000000003</c:v>
                </c:pt>
                <c:pt idx="162">
                  <c:v>-0.3649</c:v>
                </c:pt>
                <c:pt idx="163">
                  <c:v>-0.40770000000000001</c:v>
                </c:pt>
                <c:pt idx="164">
                  <c:v>-0.41760000000000003</c:v>
                </c:pt>
                <c:pt idx="165">
                  <c:v>-0.41289999999999999</c:v>
                </c:pt>
                <c:pt idx="166">
                  <c:v>-0.40129999999999999</c:v>
                </c:pt>
                <c:pt idx="167">
                  <c:v>-0.3947</c:v>
                </c:pt>
                <c:pt idx="168">
                  <c:v>-0.3911</c:v>
                </c:pt>
                <c:pt idx="169">
                  <c:v>-0.40889999999999999</c:v>
                </c:pt>
                <c:pt idx="170">
                  <c:v>-0.41660000000000003</c:v>
                </c:pt>
                <c:pt idx="171">
                  <c:v>-0.25409999999999999</c:v>
                </c:pt>
                <c:pt idx="172">
                  <c:v>-0.27200000000000002</c:v>
                </c:pt>
                <c:pt idx="173">
                  <c:v>-0.376</c:v>
                </c:pt>
                <c:pt idx="174">
                  <c:v>-0.44409999999999999</c:v>
                </c:pt>
                <c:pt idx="175">
                  <c:v>-0.47970000000000002</c:v>
                </c:pt>
                <c:pt idx="176">
                  <c:v>-0.4914</c:v>
                </c:pt>
                <c:pt idx="177">
                  <c:v>-0.5091</c:v>
                </c:pt>
                <c:pt idx="178">
                  <c:v>-0.52090000000000003</c:v>
                </c:pt>
                <c:pt idx="179">
                  <c:v>-0.53810000000000002</c:v>
                </c:pt>
                <c:pt idx="180">
                  <c:v>-0.54720000000000002</c:v>
                </c:pt>
                <c:pt idx="181">
                  <c:v>-0.54110000000000003</c:v>
                </c:pt>
                <c:pt idx="182">
                  <c:v>-0.53910000000000002</c:v>
                </c:pt>
                <c:pt idx="183">
                  <c:v>-0.53820000000000001</c:v>
                </c:pt>
                <c:pt idx="184">
                  <c:v>-0.54010000000000002</c:v>
                </c:pt>
                <c:pt idx="185">
                  <c:v>-0.54290000000000005</c:v>
                </c:pt>
                <c:pt idx="186">
                  <c:v>-0.54479999999999995</c:v>
                </c:pt>
                <c:pt idx="187">
                  <c:v>-0.54759999999999998</c:v>
                </c:pt>
                <c:pt idx="188">
                  <c:v>-0.54500000000000004</c:v>
                </c:pt>
                <c:pt idx="189">
                  <c:v>-0.54979999999999996</c:v>
                </c:pt>
                <c:pt idx="190">
                  <c:v>-0.56740000000000002</c:v>
                </c:pt>
                <c:pt idx="191">
                  <c:v>-0.58199999999999996</c:v>
                </c:pt>
                <c:pt idx="192">
                  <c:v>-0.56010000000000004</c:v>
                </c:pt>
                <c:pt idx="193">
                  <c:v>-0.53149999999999997</c:v>
                </c:pt>
                <c:pt idx="194">
                  <c:v>-0.49540000000000001</c:v>
                </c:pt>
                <c:pt idx="195">
                  <c:v>-0.44790000000000002</c:v>
                </c:pt>
                <c:pt idx="196">
                  <c:v>-0.38569999999999999</c:v>
                </c:pt>
                <c:pt idx="197">
                  <c:v>-0.2392</c:v>
                </c:pt>
                <c:pt idx="198">
                  <c:v>3.6600000000000001E-2</c:v>
                </c:pt>
                <c:pt idx="199">
                  <c:v>0.3947</c:v>
                </c:pt>
                <c:pt idx="200">
                  <c:v>1.0108999999999999</c:v>
                </c:pt>
                <c:pt idx="201">
                  <c:v>1.4277</c:v>
                </c:pt>
                <c:pt idx="202">
                  <c:v>1.8251999999999999</c:v>
                </c:pt>
                <c:pt idx="203">
                  <c:v>2.0634999999999999</c:v>
                </c:pt>
                <c:pt idx="204">
                  <c:v>2.3449</c:v>
                </c:pt>
                <c:pt idx="205">
                  <c:v>2.6402999999999999</c:v>
                </c:pt>
                <c:pt idx="206">
                  <c:v>2.9106000000000001</c:v>
                </c:pt>
                <c:pt idx="207">
                  <c:v>3.1669999999999998</c:v>
                </c:pt>
                <c:pt idx="208">
                  <c:v>3.3664000000000001</c:v>
                </c:pt>
                <c:pt idx="209">
                  <c:v>3.5358999999999998</c:v>
                </c:pt>
                <c:pt idx="210">
                  <c:v>3.6718000000000002</c:v>
                </c:pt>
                <c:pt idx="211">
                  <c:v>3.7803</c:v>
                </c:pt>
                <c:pt idx="212">
                  <c:v>3.88</c:v>
                </c:pt>
                <c:pt idx="213">
                  <c:v>3.9676</c:v>
                </c:pt>
                <c:pt idx="214">
                  <c:v>3.9716</c:v>
                </c:pt>
                <c:pt idx="215">
                  <c:v>3.9331</c:v>
                </c:pt>
                <c:pt idx="216">
                  <c:v>3.9253</c:v>
                </c:pt>
                <c:pt idx="217">
                  <c:v>3.9232</c:v>
                </c:pt>
                <c:pt idx="218">
                  <c:v>3.9224000000000001</c:v>
                </c:pt>
                <c:pt idx="219">
                  <c:v>3.8864000000000001</c:v>
                </c:pt>
                <c:pt idx="220">
                  <c:v>3.8136999999999999</c:v>
                </c:pt>
                <c:pt idx="221">
                  <c:v>3.7244999999999999</c:v>
                </c:pt>
                <c:pt idx="222">
                  <c:v>3.6848000000000001</c:v>
                </c:pt>
                <c:pt idx="223">
                  <c:v>3.5476000000000001</c:v>
                </c:pt>
                <c:pt idx="224">
                  <c:v>3.4337</c:v>
                </c:pt>
                <c:pt idx="225">
                  <c:v>3.1665999999999999</c:v>
                </c:pt>
                <c:pt idx="226">
                  <c:v>3.0068000000000001</c:v>
                </c:pt>
                <c:pt idx="227">
                  <c:v>2.8161</c:v>
                </c:pt>
                <c:pt idx="228">
                  <c:v>2.7031000000000001</c:v>
                </c:pt>
                <c:pt idx="229">
                  <c:v>2.5249000000000001</c:v>
                </c:pt>
                <c:pt idx="230">
                  <c:v>2.4424000000000001</c:v>
                </c:pt>
                <c:pt idx="231">
                  <c:v>2.2482000000000002</c:v>
                </c:pt>
                <c:pt idx="232">
                  <c:v>2.0912999999999999</c:v>
                </c:pt>
                <c:pt idx="233">
                  <c:v>1.9836</c:v>
                </c:pt>
                <c:pt idx="234">
                  <c:v>1.9836</c:v>
                </c:pt>
                <c:pt idx="235">
                  <c:v>2.0211000000000001</c:v>
                </c:pt>
                <c:pt idx="236">
                  <c:v>2.0272999999999999</c:v>
                </c:pt>
                <c:pt idx="237">
                  <c:v>2.0344000000000002</c:v>
                </c:pt>
                <c:pt idx="238">
                  <c:v>2.0417000000000001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AB-4DAC-BFEE-5933AF2BE700}"/>
            </c:ext>
          </c:extLst>
        </c:ser>
        <c:ser>
          <c:idx val="2"/>
          <c:order val="2"/>
          <c:tx>
            <c:strRef>
              <c:f>'[1 - Impieghi BI e dati mercato del credito BCE - agg 092025.xlsx]Costo del credito'!$D$4</c:f>
              <c:strCache>
                <c:ptCount val="1"/>
                <c:pt idx="0">
                  <c:v>Spread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'[1 - Impieghi BI e dati mercato del credito BCE - agg 092025.xlsx]Costo del credito'!$A$41:$A$279</c:f>
              <c:numCache>
                <c:formatCode>mm/yyyy</c:formatCode>
                <c:ptCount val="239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40908</c:v>
                </c:pt>
                <c:pt idx="72">
                  <c:v>40939</c:v>
                </c:pt>
                <c:pt idx="73">
                  <c:v>40968</c:v>
                </c:pt>
                <c:pt idx="74">
                  <c:v>40999</c:v>
                </c:pt>
                <c:pt idx="75">
                  <c:v>41029</c:v>
                </c:pt>
                <c:pt idx="76">
                  <c:v>41060</c:v>
                </c:pt>
                <c:pt idx="77">
                  <c:v>41090</c:v>
                </c:pt>
                <c:pt idx="78">
                  <c:v>41121</c:v>
                </c:pt>
                <c:pt idx="79">
                  <c:v>41152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43616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  <c:pt idx="164">
                  <c:v>43738</c:v>
                </c:pt>
                <c:pt idx="165">
                  <c:v>43769</c:v>
                </c:pt>
                <c:pt idx="166">
                  <c:v>43799</c:v>
                </c:pt>
                <c:pt idx="167">
                  <c:v>43830</c:v>
                </c:pt>
                <c:pt idx="168">
                  <c:v>43861</c:v>
                </c:pt>
                <c:pt idx="169">
                  <c:v>43890</c:v>
                </c:pt>
                <c:pt idx="170">
                  <c:v>43921</c:v>
                </c:pt>
                <c:pt idx="171">
                  <c:v>43951</c:v>
                </c:pt>
                <c:pt idx="172">
                  <c:v>43982</c:v>
                </c:pt>
                <c:pt idx="173">
                  <c:v>44012</c:v>
                </c:pt>
                <c:pt idx="174">
                  <c:v>44043</c:v>
                </c:pt>
                <c:pt idx="175">
                  <c:v>44074</c:v>
                </c:pt>
                <c:pt idx="176">
                  <c:v>44104</c:v>
                </c:pt>
                <c:pt idx="177">
                  <c:v>44135</c:v>
                </c:pt>
                <c:pt idx="178">
                  <c:v>44165</c:v>
                </c:pt>
                <c:pt idx="179">
                  <c:v>44196</c:v>
                </c:pt>
                <c:pt idx="180">
                  <c:v>44227</c:v>
                </c:pt>
                <c:pt idx="181">
                  <c:v>44255</c:v>
                </c:pt>
                <c:pt idx="182">
                  <c:v>44286</c:v>
                </c:pt>
                <c:pt idx="183">
                  <c:v>44316</c:v>
                </c:pt>
                <c:pt idx="184">
                  <c:v>44347</c:v>
                </c:pt>
                <c:pt idx="185">
                  <c:v>44377</c:v>
                </c:pt>
                <c:pt idx="186">
                  <c:v>44408</c:v>
                </c:pt>
                <c:pt idx="187">
                  <c:v>44439</c:v>
                </c:pt>
                <c:pt idx="188">
                  <c:v>44469</c:v>
                </c:pt>
                <c:pt idx="189">
                  <c:v>44500</c:v>
                </c:pt>
                <c:pt idx="190">
                  <c:v>44530</c:v>
                </c:pt>
                <c:pt idx="191">
                  <c:v>44561</c:v>
                </c:pt>
                <c:pt idx="192">
                  <c:v>44592</c:v>
                </c:pt>
                <c:pt idx="193">
                  <c:v>44620</c:v>
                </c:pt>
                <c:pt idx="194">
                  <c:v>44651</c:v>
                </c:pt>
                <c:pt idx="195">
                  <c:v>44681</c:v>
                </c:pt>
                <c:pt idx="196">
                  <c:v>44712</c:v>
                </c:pt>
                <c:pt idx="197">
                  <c:v>44742</c:v>
                </c:pt>
                <c:pt idx="198">
                  <c:v>44773</c:v>
                </c:pt>
                <c:pt idx="199">
                  <c:v>44804</c:v>
                </c:pt>
                <c:pt idx="200">
                  <c:v>44834</c:v>
                </c:pt>
                <c:pt idx="201">
                  <c:v>44865</c:v>
                </c:pt>
                <c:pt idx="202">
                  <c:v>44895</c:v>
                </c:pt>
                <c:pt idx="203">
                  <c:v>44926</c:v>
                </c:pt>
                <c:pt idx="204">
                  <c:v>44957</c:v>
                </c:pt>
                <c:pt idx="205">
                  <c:v>44985</c:v>
                </c:pt>
                <c:pt idx="206">
                  <c:v>45016</c:v>
                </c:pt>
                <c:pt idx="207">
                  <c:v>45046</c:v>
                </c:pt>
                <c:pt idx="208">
                  <c:v>45077</c:v>
                </c:pt>
                <c:pt idx="209">
                  <c:v>45107</c:v>
                </c:pt>
                <c:pt idx="210">
                  <c:v>45138</c:v>
                </c:pt>
                <c:pt idx="211">
                  <c:v>45169</c:v>
                </c:pt>
                <c:pt idx="212">
                  <c:v>45199</c:v>
                </c:pt>
                <c:pt idx="213">
                  <c:v>45230</c:v>
                </c:pt>
                <c:pt idx="214">
                  <c:v>45260</c:v>
                </c:pt>
                <c:pt idx="215">
                  <c:v>45291</c:v>
                </c:pt>
                <c:pt idx="216">
                  <c:v>45322</c:v>
                </c:pt>
                <c:pt idx="217">
                  <c:v>45351</c:v>
                </c:pt>
                <c:pt idx="218">
                  <c:v>45382</c:v>
                </c:pt>
                <c:pt idx="219">
                  <c:v>45412</c:v>
                </c:pt>
                <c:pt idx="220">
                  <c:v>45443</c:v>
                </c:pt>
                <c:pt idx="221">
                  <c:v>45473</c:v>
                </c:pt>
                <c:pt idx="222">
                  <c:v>45504</c:v>
                </c:pt>
                <c:pt idx="223">
                  <c:v>45535</c:v>
                </c:pt>
                <c:pt idx="224">
                  <c:v>45565</c:v>
                </c:pt>
                <c:pt idx="225">
                  <c:v>45596</c:v>
                </c:pt>
                <c:pt idx="226">
                  <c:v>45626</c:v>
                </c:pt>
                <c:pt idx="227">
                  <c:v>45627</c:v>
                </c:pt>
                <c:pt idx="228">
                  <c:v>45658</c:v>
                </c:pt>
                <c:pt idx="229">
                  <c:v>45689</c:v>
                </c:pt>
                <c:pt idx="230">
                  <c:v>45717</c:v>
                </c:pt>
                <c:pt idx="231">
                  <c:v>45748</c:v>
                </c:pt>
                <c:pt idx="232">
                  <c:v>45778</c:v>
                </c:pt>
                <c:pt idx="233">
                  <c:v>45809</c:v>
                </c:pt>
                <c:pt idx="234">
                  <c:v>45839</c:v>
                </c:pt>
                <c:pt idx="235">
                  <c:v>45870</c:v>
                </c:pt>
                <c:pt idx="236">
                  <c:v>45901</c:v>
                </c:pt>
                <c:pt idx="237">
                  <c:v>45931</c:v>
                </c:pt>
                <c:pt idx="238">
                  <c:v>45962</c:v>
                </c:pt>
              </c:numCache>
            </c:numRef>
          </c:cat>
          <c:val>
            <c:numRef>
              <c:f>'[1 - Impieghi BI e dati mercato del credito BCE - agg 092025.xlsx]Costo del credito'!$D$41:$D$279</c:f>
              <c:numCache>
                <c:formatCode>0.00</c:formatCode>
                <c:ptCount val="239"/>
                <c:pt idx="0">
                  <c:v>1.8083000000000005</c:v>
                </c:pt>
                <c:pt idx="1">
                  <c:v>1.7495999999999996</c:v>
                </c:pt>
                <c:pt idx="2">
                  <c:v>1.7473999999999998</c:v>
                </c:pt>
                <c:pt idx="3">
                  <c:v>1.7462</c:v>
                </c:pt>
                <c:pt idx="4">
                  <c:v>1.6709999999999998</c:v>
                </c:pt>
                <c:pt idx="5">
                  <c:v>1.6243000000000003</c:v>
                </c:pt>
                <c:pt idx="6">
                  <c:v>1.6478000000000002</c:v>
                </c:pt>
                <c:pt idx="7">
                  <c:v>1.6435</c:v>
                </c:pt>
                <c:pt idx="8">
                  <c:v>1.5446</c:v>
                </c:pt>
                <c:pt idx="9">
                  <c:v>1.5880000000000001</c:v>
                </c:pt>
                <c:pt idx="10">
                  <c:v>1.5628000000000002</c:v>
                </c:pt>
                <c:pt idx="11">
                  <c:v>1.4857999999999998</c:v>
                </c:pt>
                <c:pt idx="12">
                  <c:v>1.3780999999999999</c:v>
                </c:pt>
                <c:pt idx="13">
                  <c:v>1.3318000000000003</c:v>
                </c:pt>
                <c:pt idx="14">
                  <c:v>1.2890999999999999</c:v>
                </c:pt>
                <c:pt idx="15">
                  <c:v>1.3547000000000002</c:v>
                </c:pt>
                <c:pt idx="16">
                  <c:v>1.3086000000000002</c:v>
                </c:pt>
                <c:pt idx="17">
                  <c:v>1.2522000000000002</c:v>
                </c:pt>
                <c:pt idx="18">
                  <c:v>1.2538</c:v>
                </c:pt>
                <c:pt idx="19">
                  <c:v>1.0064000000000002</c:v>
                </c:pt>
                <c:pt idx="20">
                  <c:v>0.97829999999999995</c:v>
                </c:pt>
                <c:pt idx="21">
                  <c:v>1.0926</c:v>
                </c:pt>
                <c:pt idx="22">
                  <c:v>1.1415000000000006</c:v>
                </c:pt>
                <c:pt idx="23">
                  <c:v>1.1215999999999999</c:v>
                </c:pt>
                <c:pt idx="24">
                  <c:v>1.4385000000000003</c:v>
                </c:pt>
                <c:pt idx="25">
                  <c:v>1.4279000000000002</c:v>
                </c:pt>
                <c:pt idx="26">
                  <c:v>1.2336</c:v>
                </c:pt>
                <c:pt idx="27">
                  <c:v>1.1864999999999997</c:v>
                </c:pt>
                <c:pt idx="28">
                  <c:v>1.1726000000000001</c:v>
                </c:pt>
                <c:pt idx="29">
                  <c:v>1.1194999999999995</c:v>
                </c:pt>
                <c:pt idx="30">
                  <c:v>1.2089999999999996</c:v>
                </c:pt>
                <c:pt idx="31">
                  <c:v>1.1247999999999996</c:v>
                </c:pt>
                <c:pt idx="32">
                  <c:v>1.2507999999999999</c:v>
                </c:pt>
                <c:pt idx="33">
                  <c:v>1.2668999999999997</c:v>
                </c:pt>
                <c:pt idx="34">
                  <c:v>1.6217000000000006</c:v>
                </c:pt>
                <c:pt idx="35">
                  <c:v>2.1273999999999997</c:v>
                </c:pt>
                <c:pt idx="36">
                  <c:v>2.2835000000000001</c:v>
                </c:pt>
                <c:pt idx="37">
                  <c:v>2.3769</c:v>
                </c:pt>
                <c:pt idx="38">
                  <c:v>2.3145000000000002</c:v>
                </c:pt>
                <c:pt idx="39">
                  <c:v>2.2377000000000002</c:v>
                </c:pt>
                <c:pt idx="40">
                  <c:v>2.2683</c:v>
                </c:pt>
                <c:pt idx="41">
                  <c:v>2.2921</c:v>
                </c:pt>
                <c:pt idx="42">
                  <c:v>2.3849999999999998</c:v>
                </c:pt>
                <c:pt idx="43">
                  <c:v>2.3694999999999999</c:v>
                </c:pt>
                <c:pt idx="44">
                  <c:v>2.3378999999999999</c:v>
                </c:pt>
                <c:pt idx="45">
                  <c:v>2.3525</c:v>
                </c:pt>
                <c:pt idx="46">
                  <c:v>2.3037999999999998</c:v>
                </c:pt>
                <c:pt idx="47">
                  <c:v>2.218</c:v>
                </c:pt>
                <c:pt idx="48">
                  <c:v>2.1702000000000004</c:v>
                </c:pt>
                <c:pt idx="49">
                  <c:v>2.1182999999999996</c:v>
                </c:pt>
                <c:pt idx="50">
                  <c:v>2.125</c:v>
                </c:pt>
                <c:pt idx="51">
                  <c:v>2.2652999999999999</c:v>
                </c:pt>
                <c:pt idx="52">
                  <c:v>2.0634999999999999</c:v>
                </c:pt>
                <c:pt idx="53">
                  <c:v>2.0523999999999996</c:v>
                </c:pt>
                <c:pt idx="54">
                  <c:v>2.1012000000000004</c:v>
                </c:pt>
                <c:pt idx="55">
                  <c:v>2.0545</c:v>
                </c:pt>
                <c:pt idx="56">
                  <c:v>2.1395</c:v>
                </c:pt>
                <c:pt idx="57">
                  <c:v>2.0223</c:v>
                </c:pt>
                <c:pt idx="58">
                  <c:v>2.1280000000000001</c:v>
                </c:pt>
                <c:pt idx="59">
                  <c:v>2.1583000000000001</c:v>
                </c:pt>
                <c:pt idx="60">
                  <c:v>2.1428000000000003</c:v>
                </c:pt>
                <c:pt idx="61">
                  <c:v>2.1633</c:v>
                </c:pt>
                <c:pt idx="62">
                  <c:v>2.1145</c:v>
                </c:pt>
                <c:pt idx="63">
                  <c:v>2.0888</c:v>
                </c:pt>
                <c:pt idx="64">
                  <c:v>1.9948999999999999</c:v>
                </c:pt>
                <c:pt idx="65">
                  <c:v>2.1114000000000002</c:v>
                </c:pt>
                <c:pt idx="66">
                  <c:v>2.1024000000000003</c:v>
                </c:pt>
                <c:pt idx="67">
                  <c:v>2.2778999999999998</c:v>
                </c:pt>
                <c:pt idx="68">
                  <c:v>2.3235000000000001</c:v>
                </c:pt>
                <c:pt idx="69">
                  <c:v>2.5640999999999998</c:v>
                </c:pt>
                <c:pt idx="70">
                  <c:v>2.7652999999999999</c:v>
                </c:pt>
                <c:pt idx="71">
                  <c:v>3.0938999999999997</c:v>
                </c:pt>
                <c:pt idx="72">
                  <c:v>3.2477999999999998</c:v>
                </c:pt>
                <c:pt idx="73">
                  <c:v>3.2416999999999998</c:v>
                </c:pt>
                <c:pt idx="74">
                  <c:v>3.3014999999999999</c:v>
                </c:pt>
                <c:pt idx="75">
                  <c:v>3.4457000000000004</c:v>
                </c:pt>
                <c:pt idx="76">
                  <c:v>3.5451000000000006</c:v>
                </c:pt>
                <c:pt idx="77">
                  <c:v>3.4010999999999996</c:v>
                </c:pt>
                <c:pt idx="78">
                  <c:v>3.6230000000000002</c:v>
                </c:pt>
                <c:pt idx="79">
                  <c:v>3.5876000000000001</c:v>
                </c:pt>
                <c:pt idx="80">
                  <c:v>3.7136999999999998</c:v>
                </c:pt>
                <c:pt idx="81">
                  <c:v>3.8920999999999997</c:v>
                </c:pt>
                <c:pt idx="82">
                  <c:v>3.8979999999999997</c:v>
                </c:pt>
                <c:pt idx="83">
                  <c:v>3.9245000000000001</c:v>
                </c:pt>
                <c:pt idx="84">
                  <c:v>3.9350999999999998</c:v>
                </c:pt>
                <c:pt idx="85">
                  <c:v>3.8066000000000004</c:v>
                </c:pt>
                <c:pt idx="86">
                  <c:v>3.7938999999999998</c:v>
                </c:pt>
                <c:pt idx="87">
                  <c:v>3.8611000000000004</c:v>
                </c:pt>
                <c:pt idx="88">
                  <c:v>3.7888000000000002</c:v>
                </c:pt>
                <c:pt idx="89">
                  <c:v>3.6597</c:v>
                </c:pt>
                <c:pt idx="90">
                  <c:v>3.7885999999999997</c:v>
                </c:pt>
                <c:pt idx="91">
                  <c:v>3.7340999999999998</c:v>
                </c:pt>
                <c:pt idx="92">
                  <c:v>3.8367999999999998</c:v>
                </c:pt>
                <c:pt idx="93">
                  <c:v>3.7941999999999996</c:v>
                </c:pt>
                <c:pt idx="94">
                  <c:v>3.7066000000000003</c:v>
                </c:pt>
                <c:pt idx="95">
                  <c:v>3.6765000000000003</c:v>
                </c:pt>
                <c:pt idx="96">
                  <c:v>3.6480000000000001</c:v>
                </c:pt>
                <c:pt idx="97">
                  <c:v>3.6919</c:v>
                </c:pt>
                <c:pt idx="98">
                  <c:v>3.6247000000000003</c:v>
                </c:pt>
                <c:pt idx="99">
                  <c:v>3.5303</c:v>
                </c:pt>
                <c:pt idx="100">
                  <c:v>3.4653999999999998</c:v>
                </c:pt>
                <c:pt idx="101">
                  <c:v>3.3986000000000001</c:v>
                </c:pt>
                <c:pt idx="102">
                  <c:v>3.4049999999999998</c:v>
                </c:pt>
                <c:pt idx="103">
                  <c:v>3.2984</c:v>
                </c:pt>
                <c:pt idx="104">
                  <c:v>3.3329</c:v>
                </c:pt>
                <c:pt idx="105">
                  <c:v>3.1673999999999998</c:v>
                </c:pt>
                <c:pt idx="106">
                  <c:v>3.0290999999999997</c:v>
                </c:pt>
                <c:pt idx="107">
                  <c:v>3.0390999999999999</c:v>
                </c:pt>
                <c:pt idx="108">
                  <c:v>3.0272999999999999</c:v>
                </c:pt>
                <c:pt idx="109">
                  <c:v>3.0318000000000001</c:v>
                </c:pt>
                <c:pt idx="110">
                  <c:v>2.9327999999999999</c:v>
                </c:pt>
                <c:pt idx="111">
                  <c:v>2.9352999999999998</c:v>
                </c:pt>
                <c:pt idx="112">
                  <c:v>2.7304000000000004</c:v>
                </c:pt>
                <c:pt idx="113">
                  <c:v>2.6939000000000002</c:v>
                </c:pt>
                <c:pt idx="114">
                  <c:v>2.6187</c:v>
                </c:pt>
                <c:pt idx="115">
                  <c:v>2.6476999999999999</c:v>
                </c:pt>
                <c:pt idx="116">
                  <c:v>2.5669999999999997</c:v>
                </c:pt>
                <c:pt idx="117">
                  <c:v>2.5735999999999999</c:v>
                </c:pt>
                <c:pt idx="118">
                  <c:v>2.5076000000000001</c:v>
                </c:pt>
                <c:pt idx="119">
                  <c:v>2.5363000000000002</c:v>
                </c:pt>
                <c:pt idx="120">
                  <c:v>2.6560999999999999</c:v>
                </c:pt>
                <c:pt idx="121">
                  <c:v>2.6136000000000004</c:v>
                </c:pt>
                <c:pt idx="122">
                  <c:v>2.5985</c:v>
                </c:pt>
                <c:pt idx="123">
                  <c:v>2.5992000000000002</c:v>
                </c:pt>
                <c:pt idx="124">
                  <c:v>2.4972000000000003</c:v>
                </c:pt>
                <c:pt idx="125">
                  <c:v>2.4579</c:v>
                </c:pt>
                <c:pt idx="126">
                  <c:v>2.4245000000000001</c:v>
                </c:pt>
                <c:pt idx="127">
                  <c:v>2.3982000000000001</c:v>
                </c:pt>
                <c:pt idx="128">
                  <c:v>2.2715999999999998</c:v>
                </c:pt>
                <c:pt idx="129">
                  <c:v>2.3290000000000002</c:v>
                </c:pt>
                <c:pt idx="130">
                  <c:v>2.3226999999999998</c:v>
                </c:pt>
                <c:pt idx="131">
                  <c:v>2.2557999999999998</c:v>
                </c:pt>
                <c:pt idx="132">
                  <c:v>2.3155000000000001</c:v>
                </c:pt>
                <c:pt idx="133">
                  <c:v>2.2786</c:v>
                </c:pt>
                <c:pt idx="134">
                  <c:v>2.3592999999999997</c:v>
                </c:pt>
                <c:pt idx="135">
                  <c:v>2.2203999999999997</c:v>
                </c:pt>
                <c:pt idx="136">
                  <c:v>2.2795000000000001</c:v>
                </c:pt>
                <c:pt idx="137">
                  <c:v>2.2199999999999998</c:v>
                </c:pt>
                <c:pt idx="138">
                  <c:v>2.2303999999999999</c:v>
                </c:pt>
                <c:pt idx="139">
                  <c:v>2.2591000000000001</c:v>
                </c:pt>
                <c:pt idx="140">
                  <c:v>2.1093999999999999</c:v>
                </c:pt>
                <c:pt idx="141">
                  <c:v>2.1695000000000002</c:v>
                </c:pt>
                <c:pt idx="142">
                  <c:v>2.1590000000000003</c:v>
                </c:pt>
                <c:pt idx="143">
                  <c:v>2.1478999999999999</c:v>
                </c:pt>
                <c:pt idx="144">
                  <c:v>2.1085000000000003</c:v>
                </c:pt>
                <c:pt idx="145">
                  <c:v>2.1985000000000001</c:v>
                </c:pt>
                <c:pt idx="146">
                  <c:v>2.1678999999999999</c:v>
                </c:pt>
                <c:pt idx="147">
                  <c:v>2.1284999999999998</c:v>
                </c:pt>
                <c:pt idx="148">
                  <c:v>2.0851999999999999</c:v>
                </c:pt>
                <c:pt idx="149">
                  <c:v>2.1120000000000001</c:v>
                </c:pt>
                <c:pt idx="150">
                  <c:v>2.1307</c:v>
                </c:pt>
                <c:pt idx="151">
                  <c:v>2.1890000000000001</c:v>
                </c:pt>
                <c:pt idx="152">
                  <c:v>2.0788000000000002</c:v>
                </c:pt>
                <c:pt idx="153">
                  <c:v>2.1476999999999999</c:v>
                </c:pt>
                <c:pt idx="154">
                  <c:v>2.1364000000000001</c:v>
                </c:pt>
                <c:pt idx="155">
                  <c:v>2.0918999999999999</c:v>
                </c:pt>
                <c:pt idx="156">
                  <c:v>2.1280000000000001</c:v>
                </c:pt>
                <c:pt idx="157">
                  <c:v>2.1684000000000001</c:v>
                </c:pt>
                <c:pt idx="158">
                  <c:v>2.0792000000000002</c:v>
                </c:pt>
                <c:pt idx="159">
                  <c:v>2.1305000000000001</c:v>
                </c:pt>
                <c:pt idx="160">
                  <c:v>2.0918999999999999</c:v>
                </c:pt>
                <c:pt idx="161">
                  <c:v>2.0289000000000001</c:v>
                </c:pt>
                <c:pt idx="162">
                  <c:v>2.0749</c:v>
                </c:pt>
                <c:pt idx="163">
                  <c:v>2.0277000000000003</c:v>
                </c:pt>
                <c:pt idx="164">
                  <c:v>2.0476000000000001</c:v>
                </c:pt>
                <c:pt idx="165">
                  <c:v>2.0728999999999997</c:v>
                </c:pt>
                <c:pt idx="166">
                  <c:v>2.0213000000000001</c:v>
                </c:pt>
                <c:pt idx="167">
                  <c:v>2.0846999999999998</c:v>
                </c:pt>
                <c:pt idx="168">
                  <c:v>1.9611000000000001</c:v>
                </c:pt>
                <c:pt idx="169">
                  <c:v>2.0089000000000001</c:v>
                </c:pt>
                <c:pt idx="170">
                  <c:v>1.8766</c:v>
                </c:pt>
                <c:pt idx="171">
                  <c:v>1.7241</c:v>
                </c:pt>
                <c:pt idx="172">
                  <c:v>1.792</c:v>
                </c:pt>
                <c:pt idx="173">
                  <c:v>1.9159999999999999</c:v>
                </c:pt>
                <c:pt idx="174">
                  <c:v>1.9040999999999999</c:v>
                </c:pt>
                <c:pt idx="175">
                  <c:v>1.8996999999999999</c:v>
                </c:pt>
                <c:pt idx="176">
                  <c:v>2.0013999999999998</c:v>
                </c:pt>
                <c:pt idx="177">
                  <c:v>2.0091000000000001</c:v>
                </c:pt>
                <c:pt idx="178">
                  <c:v>2.0508999999999999</c:v>
                </c:pt>
                <c:pt idx="179">
                  <c:v>2.1181000000000001</c:v>
                </c:pt>
                <c:pt idx="180">
                  <c:v>1.9571999999999998</c:v>
                </c:pt>
                <c:pt idx="181">
                  <c:v>1.9011</c:v>
                </c:pt>
                <c:pt idx="182">
                  <c:v>1.9891000000000001</c:v>
                </c:pt>
                <c:pt idx="183">
                  <c:v>1.9281999999999999</c:v>
                </c:pt>
                <c:pt idx="184">
                  <c:v>1.8801000000000001</c:v>
                </c:pt>
                <c:pt idx="185">
                  <c:v>1.9129</c:v>
                </c:pt>
                <c:pt idx="186">
                  <c:v>1.7747999999999999</c:v>
                </c:pt>
                <c:pt idx="187">
                  <c:v>1.8075999999999999</c:v>
                </c:pt>
                <c:pt idx="188">
                  <c:v>1.8850000000000002</c:v>
                </c:pt>
                <c:pt idx="189">
                  <c:v>1.8597999999999999</c:v>
                </c:pt>
                <c:pt idx="190">
                  <c:v>1.8374000000000001</c:v>
                </c:pt>
                <c:pt idx="191">
                  <c:v>1.9119999999999999</c:v>
                </c:pt>
                <c:pt idx="192">
                  <c:v>1.8701000000000001</c:v>
                </c:pt>
                <c:pt idx="193">
                  <c:v>1.8214999999999999</c:v>
                </c:pt>
                <c:pt idx="194">
                  <c:v>1.8954</c:v>
                </c:pt>
                <c:pt idx="195">
                  <c:v>1.8878999999999999</c:v>
                </c:pt>
                <c:pt idx="196">
                  <c:v>1.8156999999999999</c:v>
                </c:pt>
                <c:pt idx="197">
                  <c:v>1.8692</c:v>
                </c:pt>
                <c:pt idx="198">
                  <c:v>1.5434000000000001</c:v>
                </c:pt>
                <c:pt idx="199">
                  <c:v>1.2053</c:v>
                </c:pt>
                <c:pt idx="200">
                  <c:v>1.0790999999999999</c:v>
                </c:pt>
                <c:pt idx="201">
                  <c:v>1.2323000000000002</c:v>
                </c:pt>
                <c:pt idx="202">
                  <c:v>1.2847999999999999</c:v>
                </c:pt>
                <c:pt idx="203">
                  <c:v>1.4965000000000002</c:v>
                </c:pt>
                <c:pt idx="204">
                  <c:v>1.4550999999999998</c:v>
                </c:pt>
                <c:pt idx="205">
                  <c:v>1.0497000000000001</c:v>
                </c:pt>
                <c:pt idx="206">
                  <c:v>1.4293999999999998</c:v>
                </c:pt>
                <c:pt idx="207">
                  <c:v>1.4130000000000003</c:v>
                </c:pt>
                <c:pt idx="208">
                  <c:v>1.5135999999999998</c:v>
                </c:pt>
                <c:pt idx="209">
                  <c:v>1.5541</c:v>
                </c:pt>
                <c:pt idx="210">
                  <c:v>1.4681999999999995</c:v>
                </c:pt>
                <c:pt idx="211">
                  <c:v>1.3096999999999999</c:v>
                </c:pt>
                <c:pt idx="212">
                  <c:v>1.4900000000000002</c:v>
                </c:pt>
                <c:pt idx="213">
                  <c:v>1.5624000000000002</c:v>
                </c:pt>
                <c:pt idx="214">
                  <c:v>1.6683999999999997</c:v>
                </c:pt>
                <c:pt idx="215">
                  <c:v>1.5768999999999997</c:v>
                </c:pt>
                <c:pt idx="216">
                  <c:v>1.6246999999999998</c:v>
                </c:pt>
                <c:pt idx="217">
                  <c:v>1.5168000000000004</c:v>
                </c:pt>
                <c:pt idx="218">
                  <c:v>1.4376000000000002</c:v>
                </c:pt>
                <c:pt idx="219">
                  <c:v>1.5136000000000003</c:v>
                </c:pt>
                <c:pt idx="220">
                  <c:v>1.6363000000000003</c:v>
                </c:pt>
                <c:pt idx="221">
                  <c:v>1.6055000000000001</c:v>
                </c:pt>
                <c:pt idx="222">
                  <c:v>1.6651999999999996</c:v>
                </c:pt>
                <c:pt idx="223">
                  <c:v>1.6524000000000001</c:v>
                </c:pt>
                <c:pt idx="224">
                  <c:v>1.5762999999999998</c:v>
                </c:pt>
                <c:pt idx="225">
                  <c:v>1.6634000000000002</c:v>
                </c:pt>
                <c:pt idx="226">
                  <c:v>1.6331999999999995</c:v>
                </c:pt>
                <c:pt idx="227">
                  <c:v>1.6938999999999997</c:v>
                </c:pt>
                <c:pt idx="228">
                  <c:v>1.5769000000000002</c:v>
                </c:pt>
                <c:pt idx="229">
                  <c:v>1.6050999999999997</c:v>
                </c:pt>
                <c:pt idx="230">
                  <c:v>1.6075999999999997</c:v>
                </c:pt>
                <c:pt idx="231">
                  <c:v>1.6317999999999997</c:v>
                </c:pt>
                <c:pt idx="232">
                  <c:v>1.6787000000000001</c:v>
                </c:pt>
                <c:pt idx="233">
                  <c:v>1.7164000000000001</c:v>
                </c:pt>
                <c:pt idx="234">
                  <c:v>1.6063999999999998</c:v>
                </c:pt>
                <c:pt idx="235">
                  <c:v>1.4689000000000001</c:v>
                </c:pt>
                <c:pt idx="236">
                  <c:v>1.4826999999999999</c:v>
                </c:pt>
                <c:pt idx="237">
                  <c:v>1.5755999999999997</c:v>
                </c:pt>
                <c:pt idx="238">
                  <c:v>1.5783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AB-4DAC-BFEE-5933AF2BE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127248"/>
        <c:axId val="770132528"/>
      </c:lineChart>
      <c:dateAx>
        <c:axId val="770127248"/>
        <c:scaling>
          <c:orientation val="minMax"/>
        </c:scaling>
        <c:delete val="0"/>
        <c:axPos val="b"/>
        <c:numFmt formatCode="mm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770132528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77013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it-IT" sz="1050">
                    <a:latin typeface="Aptos" panose="020B00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012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34817233093337135"/>
          <c:y val="0.93115231901971407"/>
          <c:w val="0.30365524531294552"/>
          <c:h val="6.8847680980285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Classe di </a:t>
            </a:r>
            <a:r>
              <a:rPr lang="en-US" sz="1600" b="1" dirty="0" err="1"/>
              <a:t>fatturato</a:t>
            </a:r>
            <a:endParaRPr lang="en-US" sz="1600" b="1" dirty="0"/>
          </a:p>
        </c:rich>
      </c:tx>
      <c:layout>
        <c:manualLayout>
          <c:xMode val="edge"/>
          <c:yMode val="edge"/>
          <c:x val="0.37343043876835574"/>
          <c:y val="4.4601586362119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59308144035953"/>
          <c:y val="0.16214546232054269"/>
          <c:w val="0.47505915478853611"/>
          <c:h val="0.61546036831944573"/>
        </c:manualLayout>
      </c:layout>
      <c:doughnutChart>
        <c:varyColors val="1"/>
        <c:ser>
          <c:idx val="0"/>
          <c:order val="0"/>
          <c:tx>
            <c:v>Numerosità campione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F-4F3D-A67A-F2D6A26CC2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F-4F3D-A67A-F2D6A26CC2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4F-4F3D-A67A-F2D6A26CC2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4F-4F3D-A67A-F2D6A26CC2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4F-4F3D-A67A-F2D6A26CC2A1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'[.Grafici Osservatorio collegati alla presentazione.xlsx]OssTassi-Campione'!$B$14:$B$18</c:f>
              <c:strCache>
                <c:ptCount val="5"/>
                <c:pt idx="0">
                  <c:v>Inferiore a 5 mln</c:v>
                </c:pt>
                <c:pt idx="1">
                  <c:v>Tra 5 e 10 mln</c:v>
                </c:pt>
                <c:pt idx="2">
                  <c:v>Tra 10 e 25 mln</c:v>
                </c:pt>
                <c:pt idx="3">
                  <c:v>Tra 25 e 50 mln</c:v>
                </c:pt>
                <c:pt idx="4">
                  <c:v>Superiore a 50 mln</c:v>
                </c:pt>
              </c:strCache>
            </c:strRef>
          </c:cat>
          <c:val>
            <c:numRef>
              <c:f>'[.Grafici Osservatorio collegati alla presentazione.xlsx]OssTassi-Campione'!$D$14:$D$18</c:f>
              <c:numCache>
                <c:formatCode>0%</c:formatCode>
                <c:ptCount val="5"/>
                <c:pt idx="0">
                  <c:v>0.3141025641025641</c:v>
                </c:pt>
                <c:pt idx="1">
                  <c:v>0.19658119658119658</c:v>
                </c:pt>
                <c:pt idx="2">
                  <c:v>0.21581196581196582</c:v>
                </c:pt>
                <c:pt idx="3">
                  <c:v>0.12606837606837606</c:v>
                </c:pt>
                <c:pt idx="4">
                  <c:v>0.14743589743589744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4F-4F3D-A67A-F2D6A26CC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65738043987659"/>
          <c:y val="0.82950769888661302"/>
          <c:w val="0.70676350633899809"/>
          <c:h val="0.14048755691431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>
          <a:solidFill>
            <a:srgbClr val="002060"/>
          </a:solidFill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7966231009029"/>
          <c:y val="9.3400943580319293E-2"/>
          <c:w val="0.59890461970212683"/>
          <c:h val="0.60196374622356497"/>
        </c:manualLayout>
      </c:layout>
      <c:doughnutChart>
        <c:varyColors val="1"/>
        <c:ser>
          <c:idx val="0"/>
          <c:order val="0"/>
          <c:tx>
            <c:v>%</c:v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E-422E-8606-8C85F3EF8A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E-422E-8606-8C85F3EF8A1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E-422E-8606-8C85F3EF8A15}"/>
              </c:ext>
            </c:extLst>
          </c:dPt>
          <c:dLbls>
            <c:dLbl>
              <c:idx val="0"/>
              <c:layout>
                <c:manualLayout>
                  <c:x val="0.12987371096415701"/>
                  <c:y val="-6.7599563897464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E-422E-8606-8C85F3EF8A15}"/>
                </c:ext>
              </c:extLst>
            </c:dLbl>
            <c:dLbl>
              <c:idx val="1"/>
              <c:layout>
                <c:manualLayout>
                  <c:x val="0.13219288437423132"/>
                  <c:y val="3.0303252781622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CE-422E-8606-8C85F3EF8A15}"/>
                </c:ext>
              </c:extLst>
            </c:dLbl>
            <c:dLbl>
              <c:idx val="2"/>
              <c:layout>
                <c:manualLayout>
                  <c:x val="-9.0447762992895114E-2"/>
                  <c:y val="-0.14219218612914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CE-422E-8606-8C85F3EF8A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'[.Grafici Osservatorio e Monitor collegati alla presentazione.xlsx]OssTassi-Risposte 2025H2'!$D$20:$D$22</c:f>
              <c:strCache>
                <c:ptCount val="3"/>
                <c:pt idx="0">
                  <c:v>Nessun fido né finanziamento</c:v>
                </c:pt>
                <c:pt idx="1">
                  <c:v>Solo finanziamenti</c:v>
                </c:pt>
                <c:pt idx="2">
                  <c:v>Uso di fidi commerciali e finanziamenti</c:v>
                </c:pt>
              </c:strCache>
            </c:strRef>
          </c:cat>
          <c:val>
            <c:numRef>
              <c:f>'[.Grafici Osservatorio e Monitor collegati alla presentazione.xlsx]OssTassi-Risposte 2025H2'!$F$20:$F$22</c:f>
              <c:numCache>
                <c:formatCode>####.0%</c:formatCode>
                <c:ptCount val="3"/>
                <c:pt idx="0">
                  <c:v>0.19871794871794873</c:v>
                </c:pt>
                <c:pt idx="1">
                  <c:v>0.329059829059829</c:v>
                </c:pt>
                <c:pt idx="2">
                  <c:v>0.47222222222222221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CE-422E-8606-8C85F3EF8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124475515281074E-3"/>
          <c:y val="0.74704334924705884"/>
          <c:w val="0.95842288173183454"/>
          <c:h val="0.1585329995264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0.08321</cdr:x>
      <cdr:y>0.02906</cdr:y>
    </cdr:from>
    <cdr:to>
      <cdr:x>0.24307</cdr:x>
      <cdr:y>0.0894</cdr:y>
    </cdr:to>
    <cdr:sp macro="" textlink="">
      <cdr:nvSpPr>
        <cdr:cNvPr id="2" name="CasellaDiTesto 14">
          <a:extLst xmlns:a="http://schemas.openxmlformats.org/drawingml/2006/main">
            <a:ext uri="{FF2B5EF4-FFF2-40B4-BE49-F238E27FC236}">
              <a16:creationId xmlns:a16="http://schemas.microsoft.com/office/drawing/2014/main" id="{3751CF6B-A53F-48C0-7FF7-2965D450881B}"/>
            </a:ext>
          </a:extLst>
        </cdr:cNvPr>
        <cdr:cNvSpPr txBox="1"/>
      </cdr:nvSpPr>
      <cdr:spPr>
        <a:xfrm xmlns:a="http://schemas.openxmlformats.org/drawingml/2006/main">
          <a:off x="1008444" y="156343"/>
          <a:ext cx="1937319" cy="324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500" b="1" dirty="0">
              <a:solidFill>
                <a:srgbClr val="C00000"/>
              </a:solidFill>
              <a:latin typeface="Aptos" panose="020B0004020202020204" pitchFamily="34" charset="0"/>
            </a:rPr>
            <a:t>Crisi debito sovrano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0.07259</cdr:x>
      <cdr:y>0.06945</cdr:y>
    </cdr:from>
    <cdr:to>
      <cdr:x>0.98668</cdr:x>
      <cdr:y>0.79566</cdr:y>
    </cdr:to>
    <cdr:grpSp>
      <cdr:nvGrpSpPr>
        <cdr:cNvPr id="2" name="Gruppo 1">
          <a:extLst xmlns:a="http://schemas.openxmlformats.org/drawingml/2006/main">
            <a:ext uri="{FF2B5EF4-FFF2-40B4-BE49-F238E27FC236}">
              <a16:creationId xmlns:a16="http://schemas.microsoft.com/office/drawing/2014/main" id="{03DA5269-1BFF-161D-CC79-851EB66CAF0F}"/>
            </a:ext>
          </a:extLst>
        </cdr:cNvPr>
        <cdr:cNvGrpSpPr/>
      </cdr:nvGrpSpPr>
      <cdr:grpSpPr>
        <a:xfrm xmlns:a="http://schemas.openxmlformats.org/drawingml/2006/main">
          <a:off x="898071" y="353821"/>
          <a:ext cx="11308968" cy="3699761"/>
          <a:chOff x="1058814" y="750669"/>
          <a:chExt cx="11308962" cy="3702023"/>
        </a:xfrm>
      </cdr:grpSpPr>
      <cdr:sp macro="" textlink="">
        <cdr:nvSpPr>
          <cdr:cNvPr id="3" name="Freccia in giù 2">
            <a:extLst xmlns:a="http://schemas.openxmlformats.org/drawingml/2006/main">
              <a:ext uri="{FF2B5EF4-FFF2-40B4-BE49-F238E27FC236}">
                <a16:creationId xmlns:a16="http://schemas.microsoft.com/office/drawing/2014/main" id="{993629B0-2C83-1137-9C75-4AC22A731501}"/>
              </a:ext>
            </a:extLst>
          </cdr:cNvPr>
          <cdr:cNvSpPr/>
        </cdr:nvSpPr>
        <cdr:spPr>
          <a:xfrm xmlns:a="http://schemas.openxmlformats.org/drawingml/2006/main">
            <a:off x="1198809" y="750669"/>
            <a:ext cx="638850" cy="304548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accent2">
              <a:lumMod val="60000"/>
              <a:lumOff val="40000"/>
            </a:schemeClr>
          </a:solidFill>
          <a:ln xmlns:a="http://schemas.openxmlformats.org/drawingml/2006/main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it-IT" dirty="0"/>
          </a:p>
        </cdr:txBody>
      </cdr:sp>
      <cdr:sp macro="" textlink="">
        <cdr:nvSpPr>
          <cdr:cNvPr id="4" name="Freccia in giù 3">
            <a:extLst xmlns:a="http://schemas.openxmlformats.org/drawingml/2006/main">
              <a:ext uri="{FF2B5EF4-FFF2-40B4-BE49-F238E27FC236}">
                <a16:creationId xmlns:a16="http://schemas.microsoft.com/office/drawing/2014/main" id="{C7A9E5C9-F2BE-32B3-6DF4-7A91EA794639}"/>
              </a:ext>
            </a:extLst>
          </cdr:cNvPr>
          <cdr:cNvSpPr/>
        </cdr:nvSpPr>
        <cdr:spPr>
          <a:xfrm xmlns:a="http://schemas.openxmlformats.org/drawingml/2006/main">
            <a:off x="7224591" y="1849085"/>
            <a:ext cx="694266" cy="304548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accent2">
              <a:lumMod val="60000"/>
              <a:lumOff val="40000"/>
            </a:schemeClr>
          </a:solidFill>
          <a:ln xmlns:a="http://schemas.openxmlformats.org/drawingml/2006/main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it-IT"/>
          </a:p>
        </cdr:txBody>
      </cdr:sp>
      <cdr:sp macro="" textlink="">
        <cdr:nvSpPr>
          <cdr:cNvPr id="5" name="Freccia in giù 4">
            <a:extLst xmlns:a="http://schemas.openxmlformats.org/drawingml/2006/main">
              <a:ext uri="{FF2B5EF4-FFF2-40B4-BE49-F238E27FC236}">
                <a16:creationId xmlns:a16="http://schemas.microsoft.com/office/drawing/2014/main" id="{60D374AD-8AFE-7FD0-0496-229A97F43438}"/>
              </a:ext>
            </a:extLst>
          </cdr:cNvPr>
          <cdr:cNvSpPr/>
        </cdr:nvSpPr>
        <cdr:spPr>
          <a:xfrm xmlns:a="http://schemas.openxmlformats.org/drawingml/2006/main">
            <a:off x="8745539" y="1751483"/>
            <a:ext cx="694266" cy="304548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accent2">
              <a:lumMod val="60000"/>
              <a:lumOff val="40000"/>
            </a:schemeClr>
          </a:solidFill>
          <a:ln xmlns:a="http://schemas.openxmlformats.org/drawingml/2006/main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it-IT" dirty="0"/>
          </a:p>
        </cdr:txBody>
      </cdr:sp>
      <cdr:sp macro="" textlink="">
        <cdr:nvSpPr>
          <cdr:cNvPr id="6" name="CasellaDiTesto 28">
            <a:extLst xmlns:a="http://schemas.openxmlformats.org/drawingml/2006/main">
              <a:ext uri="{FF2B5EF4-FFF2-40B4-BE49-F238E27FC236}">
                <a16:creationId xmlns:a16="http://schemas.microsoft.com/office/drawing/2014/main" id="{A5B444F9-A614-8E19-6A57-F6FA4807406B}"/>
              </a:ext>
            </a:extLst>
          </cdr:cNvPr>
          <cdr:cNvSpPr txBox="1"/>
        </cdr:nvSpPr>
        <cdr:spPr>
          <a:xfrm xmlns:a="http://schemas.openxmlformats.org/drawingml/2006/main">
            <a:off x="1058814" y="1282371"/>
            <a:ext cx="1161190" cy="31383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108,7 MLD</a:t>
            </a:r>
          </a:p>
        </cdr:txBody>
      </cdr:sp>
      <cdr:cxnSp macro="">
        <cdr:nvCxnSpPr>
          <cdr:cNvPr id="7" name="Connettore diritto 6">
            <a:extLst xmlns:a="http://schemas.openxmlformats.org/drawingml/2006/main">
              <a:ext uri="{FF2B5EF4-FFF2-40B4-BE49-F238E27FC236}">
                <a16:creationId xmlns:a16="http://schemas.microsoft.com/office/drawing/2014/main" id="{3E76FB14-5CE6-FEB4-F95D-BC2402F455F1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9103546" y="2188268"/>
            <a:ext cx="0" cy="2264424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C00000"/>
            </a:solidFill>
            <a:prstDash val="dash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Freccia in giù 7">
            <a:extLst xmlns:a="http://schemas.openxmlformats.org/drawingml/2006/main">
              <a:ext uri="{FF2B5EF4-FFF2-40B4-BE49-F238E27FC236}">
                <a16:creationId xmlns:a16="http://schemas.microsoft.com/office/drawing/2014/main" id="{963DA3DC-22CD-3F34-95B6-5EC359C3C858}"/>
              </a:ext>
            </a:extLst>
          </cdr:cNvPr>
          <cdr:cNvSpPr/>
        </cdr:nvSpPr>
        <cdr:spPr>
          <a:xfrm xmlns:a="http://schemas.openxmlformats.org/drawingml/2006/main">
            <a:off x="11437535" y="2159520"/>
            <a:ext cx="694266" cy="304548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accent2">
              <a:lumMod val="60000"/>
              <a:lumOff val="40000"/>
            </a:schemeClr>
          </a:solidFill>
          <a:ln xmlns:a="http://schemas.openxmlformats.org/drawingml/2006/main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it-IT"/>
          </a:p>
        </cdr:txBody>
      </cdr:sp>
      <cdr:sp macro="" textlink="">
        <cdr:nvSpPr>
          <cdr:cNvPr id="9" name="CasellaDiTesto 10">
            <a:extLst xmlns:a="http://schemas.openxmlformats.org/drawingml/2006/main">
              <a:ext uri="{FF2B5EF4-FFF2-40B4-BE49-F238E27FC236}">
                <a16:creationId xmlns:a16="http://schemas.microsoft.com/office/drawing/2014/main" id="{E886366F-64A7-2D69-C1FD-7F9ACAB0B83C}"/>
              </a:ext>
            </a:extLst>
          </cdr:cNvPr>
          <cdr:cNvSpPr txBox="1"/>
        </cdr:nvSpPr>
        <cdr:spPr>
          <a:xfrm xmlns:a="http://schemas.openxmlformats.org/drawingml/2006/main">
            <a:off x="8789181" y="2180273"/>
            <a:ext cx="849394" cy="31383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76 MLD</a:t>
            </a:r>
          </a:p>
        </cdr:txBody>
      </cdr:sp>
      <cdr:cxnSp macro="">
        <cdr:nvCxnSpPr>
          <cdr:cNvPr id="10" name="Connettore diritto 9">
            <a:extLst xmlns:a="http://schemas.openxmlformats.org/drawingml/2006/main">
              <a:ext uri="{FF2B5EF4-FFF2-40B4-BE49-F238E27FC236}">
                <a16:creationId xmlns:a16="http://schemas.microsoft.com/office/drawing/2014/main" id="{6AD111B4-405C-8F28-58CE-2E5F897EE207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11810895" y="2592804"/>
            <a:ext cx="0" cy="1833247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C00000"/>
            </a:solidFill>
            <a:prstDash val="dash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Connettore diritto 10">
            <a:extLst xmlns:a="http://schemas.openxmlformats.org/drawingml/2006/main">
              <a:ext uri="{FF2B5EF4-FFF2-40B4-BE49-F238E27FC236}">
                <a16:creationId xmlns:a16="http://schemas.microsoft.com/office/drawing/2014/main" id="{D951B102-D6A8-B135-83A7-A8668BF8143C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7584186" y="2289858"/>
            <a:ext cx="0" cy="2145073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C00000"/>
            </a:solidFill>
            <a:prstDash val="dash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Connettore diritto 11">
            <a:extLst xmlns:a="http://schemas.openxmlformats.org/drawingml/2006/main">
              <a:ext uri="{FF2B5EF4-FFF2-40B4-BE49-F238E27FC236}">
                <a16:creationId xmlns:a16="http://schemas.microsoft.com/office/drawing/2014/main" id="{F22F56F6-A937-AF23-A914-4A4FEAB1C995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1504370" y="1167154"/>
            <a:ext cx="0" cy="3276657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C00000"/>
            </a:solidFill>
            <a:prstDash val="dash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3" name="CasellaDiTesto 10">
            <a:extLst xmlns:a="http://schemas.openxmlformats.org/drawingml/2006/main">
              <a:ext uri="{FF2B5EF4-FFF2-40B4-BE49-F238E27FC236}">
                <a16:creationId xmlns:a16="http://schemas.microsoft.com/office/drawing/2014/main" id="{DA658C48-FB07-7340-2B62-093DF183C77C}"/>
              </a:ext>
            </a:extLst>
          </cdr:cNvPr>
          <cdr:cNvSpPr txBox="1"/>
        </cdr:nvSpPr>
        <cdr:spPr>
          <a:xfrm xmlns:a="http://schemas.openxmlformats.org/drawingml/2006/main">
            <a:off x="7114729" y="2276273"/>
            <a:ext cx="989265" cy="31383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71,7 MLD</a:t>
            </a:r>
          </a:p>
        </cdr:txBody>
      </cdr:sp>
      <cdr:sp macro="" textlink="">
        <cdr:nvSpPr>
          <cdr:cNvPr id="14" name="CasellaDiTesto 10">
            <a:extLst xmlns:a="http://schemas.openxmlformats.org/drawingml/2006/main">
              <a:ext uri="{FF2B5EF4-FFF2-40B4-BE49-F238E27FC236}">
                <a16:creationId xmlns:a16="http://schemas.microsoft.com/office/drawing/2014/main" id="{2C924259-C7E2-47F0-2FE4-FC1F5DF9745D}"/>
              </a:ext>
            </a:extLst>
          </cdr:cNvPr>
          <cdr:cNvSpPr txBox="1"/>
        </cdr:nvSpPr>
        <cdr:spPr>
          <a:xfrm xmlns:a="http://schemas.openxmlformats.org/drawingml/2006/main">
            <a:off x="11357595" y="2544670"/>
            <a:ext cx="1010181" cy="31383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62,6 MLD</a:t>
            </a:r>
          </a:p>
        </cdr:txBody>
      </cdr:sp>
      <cdr:sp macro="" textlink="">
        <cdr:nvSpPr>
          <cdr:cNvPr id="15" name="CasellaDiTesto 37">
            <a:extLst xmlns:a="http://schemas.openxmlformats.org/drawingml/2006/main">
              <a:ext uri="{FF2B5EF4-FFF2-40B4-BE49-F238E27FC236}">
                <a16:creationId xmlns:a16="http://schemas.microsoft.com/office/drawing/2014/main" id="{CCC30D83-7DEB-CE7D-19C0-315BF67392AC}"/>
              </a:ext>
            </a:extLst>
          </cdr:cNvPr>
          <cdr:cNvSpPr txBox="1"/>
        </cdr:nvSpPr>
        <cdr:spPr>
          <a:xfrm xmlns:a="http://schemas.openxmlformats.org/drawingml/2006/main">
            <a:off x="7215126" y="1535247"/>
            <a:ext cx="738119" cy="313838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Covid</a:t>
            </a:r>
          </a:p>
        </cdr:txBody>
      </cdr:sp>
      <cdr:sp macro="" textlink="">
        <cdr:nvSpPr>
          <cdr:cNvPr id="16" name="CasellaDiTesto 38">
            <a:extLst xmlns:a="http://schemas.openxmlformats.org/drawingml/2006/main">
              <a:ext uri="{FF2B5EF4-FFF2-40B4-BE49-F238E27FC236}">
                <a16:creationId xmlns:a16="http://schemas.microsoft.com/office/drawing/2014/main" id="{E8458485-5799-9E73-705E-D47714434B83}"/>
              </a:ext>
            </a:extLst>
          </cdr:cNvPr>
          <cdr:cNvSpPr txBox="1"/>
        </cdr:nvSpPr>
        <cdr:spPr>
          <a:xfrm xmlns:a="http://schemas.openxmlformats.org/drawingml/2006/main">
            <a:off x="8295932" y="1220123"/>
            <a:ext cx="1688767" cy="52248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Conflitto Ucraina</a:t>
            </a:r>
          </a:p>
          <a:p xmlns:a="http://schemas.openxmlformats.org/drawingml/2006/main"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Crisi energetica</a:t>
            </a:r>
          </a:p>
        </cdr:txBody>
      </cdr:sp>
      <cdr:sp macro="" textlink="">
        <cdr:nvSpPr>
          <cdr:cNvPr id="17" name="CasellaDiTesto 39">
            <a:extLst xmlns:a="http://schemas.openxmlformats.org/drawingml/2006/main">
              <a:ext uri="{FF2B5EF4-FFF2-40B4-BE49-F238E27FC236}">
                <a16:creationId xmlns:a16="http://schemas.microsoft.com/office/drawing/2014/main" id="{8BD5E824-4552-6743-AB39-FA13B714CD86}"/>
              </a:ext>
            </a:extLst>
          </cdr:cNvPr>
          <cdr:cNvSpPr txBox="1"/>
        </cdr:nvSpPr>
        <cdr:spPr>
          <a:xfrm xmlns:a="http://schemas.openxmlformats.org/drawingml/2006/main">
            <a:off x="11257761" y="1720186"/>
            <a:ext cx="1032923" cy="4354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lIns="0" tIns="0" rIns="0" bIns="0" rtlCol="0">
            <a:spAutoFit/>
          </a:bodyPr>
          <a:lstStyle xmlns:a="http://schemas.openxmlformats.org/drawingml/2006/main"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Settembre 2025</a:t>
            </a:r>
          </a:p>
        </cdr:txBody>
      </cdr:sp>
    </cdr:grpSp>
  </cdr:relSizeAnchor>
  <cdr:relSizeAnchor xmlns:cdr="http://schemas.openxmlformats.org/drawingml/2006/chartDrawing">
    <cdr:from>
      <cdr:x>0.08869</cdr:x>
      <cdr:y>0.01534</cdr:y>
    </cdr:from>
    <cdr:to>
      <cdr:x>0.24535</cdr:x>
      <cdr:y>0.0769</cdr:y>
    </cdr:to>
    <cdr:sp macro="" textlink="">
      <cdr:nvSpPr>
        <cdr:cNvPr id="18" name="CasellaDiTesto 14">
          <a:extLst xmlns:a="http://schemas.openxmlformats.org/drawingml/2006/main">
            <a:ext uri="{FF2B5EF4-FFF2-40B4-BE49-F238E27FC236}">
              <a16:creationId xmlns:a16="http://schemas.microsoft.com/office/drawing/2014/main" id="{EDBF09AB-F6A4-42EC-B370-9F19E3C7FAF8}"/>
            </a:ext>
          </a:extLst>
        </cdr:cNvPr>
        <cdr:cNvSpPr txBox="1"/>
      </cdr:nvSpPr>
      <cdr:spPr>
        <a:xfrm xmlns:a="http://schemas.openxmlformats.org/drawingml/2006/main">
          <a:off x="1097298" y="78160"/>
          <a:ext cx="1938171" cy="313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500" b="1" dirty="0">
              <a:solidFill>
                <a:srgbClr val="C00000"/>
              </a:solidFill>
              <a:latin typeface="Aptos" panose="020B0004020202020204" pitchFamily="34" charset="0"/>
            </a:rPr>
            <a:t>Crisi debito sovrano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0.59916</cdr:x>
      <cdr:y>0.0463</cdr:y>
    </cdr:from>
    <cdr:to>
      <cdr:x>0.99066</cdr:x>
      <cdr:y>0.18772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id="{AD796867-6B0A-7A7F-5EDC-9D1C7E2A25E4}"/>
            </a:ext>
          </a:extLst>
        </cdr:cNvPr>
        <cdr:cNvSpPr txBox="1"/>
      </cdr:nvSpPr>
      <cdr:spPr>
        <a:xfrm xmlns:a="http://schemas.openxmlformats.org/drawingml/2006/main">
          <a:off x="6865884" y="211599"/>
          <a:ext cx="4486270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>
              <a:solidFill>
                <a:srgbClr val="002060"/>
              </a:solidFill>
            </a:rPr>
            <a:t>Il miglioramento dell’</a:t>
          </a:r>
          <a:r>
            <a:rPr lang="it-IT" b="1" dirty="0">
              <a:solidFill>
                <a:srgbClr val="002060"/>
              </a:solidFill>
            </a:rPr>
            <a:t>IFN</a:t>
          </a:r>
          <a:r>
            <a:rPr lang="it-IT" dirty="0">
              <a:solidFill>
                <a:srgbClr val="002060"/>
              </a:solidFill>
            </a:rPr>
            <a:t> espresso in Veneto si conferma anche a livello nazionale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0.03411</cdr:x>
      <cdr:y>0.74224</cdr:y>
    </cdr:from>
    <cdr:to>
      <cdr:x>0.98247</cdr:x>
      <cdr:y>0.74224</cdr:y>
    </cdr:to>
    <cdr:cxnSp macro="">
      <cdr:nvCxnSpPr>
        <cdr:cNvPr id="2" name="Connettore diritto 1">
          <a:extLst xmlns:a="http://schemas.openxmlformats.org/drawingml/2006/main">
            <a:ext uri="{FF2B5EF4-FFF2-40B4-BE49-F238E27FC236}">
              <a16:creationId xmlns:a16="http://schemas.microsoft.com/office/drawing/2014/main" id="{1C1421C6-752E-DB5B-AB81-DC8A7D3B70A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99523" y="3522485"/>
          <a:ext cx="1110792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70D47FE-47B6-4D14-82AB-25E893B3D2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479CF3-6CCE-4C06-8071-C5F33085B8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E2B54-3B46-465E-9555-9B9C0C3879C7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CF5D78-4A7D-4755-9C7E-81A15542D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52C554-8ABA-43E7-8AC6-DCAC814B54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64FC-9652-4141-828D-61033C70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28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7F3F-9350-4FB1-BE73-018FD6DC9B2E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306CC-2F85-40CE-B85C-A25CFAA8FB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27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91C76-EF19-C4EF-D41F-793D5C86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5AC8F8-331A-61CB-3DF2-3C727C92C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32690F-CEC9-2683-3F51-B86F40FBC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9A752C-B8F4-0C88-93ED-B6F9E4A02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06CC-2F85-40CE-B85C-A25CFAA8FB2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2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06CC-2F85-40CE-B85C-A25CFAA8FB2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4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06CC-2F85-40CE-B85C-A25CFAA8FB2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7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06CC-2F85-40CE-B85C-A25CFAA8FB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07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06CC-2F85-40CE-B85C-A25CFAA8FB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67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7A995-77E2-02A3-89FA-2550EA12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9FCF50-107F-0919-B773-DBBFA2431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D5A665-916E-FF65-227B-600191F51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96F0C0-7E8E-9184-9BBE-DF0E60542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06CC-2F85-40CE-B85C-A25CFAA8FB2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02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06CC-2F85-40CE-B85C-A25CFAA8FB2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99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Chiedere a Stefano come costruire correttamente grafico per non perdere dettaglio/particolarità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306CC-2F85-40CE-B85C-A25CFAA8FB2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56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pic>
        <p:nvPicPr>
          <p:cNvPr id="10" name="Immagine 9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4D4AE1EC-A66D-EC82-CF70-23CF550FB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7450" y="5925604"/>
            <a:ext cx="145732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inmonitor@confindustriavenest.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4056C-63A7-9F7E-2D9C-D85CAF95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486C8-6DB2-F5C0-BDB1-5422AD903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38" y="2777461"/>
            <a:ext cx="11481129" cy="2483768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it-IT" sz="5600" dirty="0">
                <a:latin typeface="Aptos" panose="020B0004020202020204" pitchFamily="34" charset="0"/>
              </a:rPr>
              <a:t>OSSERVATORIO TASSI &amp;</a:t>
            </a:r>
            <a:br>
              <a:rPr lang="it-IT" sz="5600" dirty="0">
                <a:latin typeface="Aptos" panose="020B0004020202020204" pitchFamily="34" charset="0"/>
              </a:rPr>
            </a:br>
            <a:r>
              <a:rPr lang="it-IT" sz="5600" dirty="0">
                <a:latin typeface="Aptos" panose="020B0004020202020204" pitchFamily="34" charset="0"/>
              </a:rPr>
              <a:t>MONITOR DEL CREDITO</a:t>
            </a:r>
            <a:br>
              <a:rPr lang="it-IT" sz="5600" dirty="0">
                <a:latin typeface="Aptos" panose="020B0004020202020204" pitchFamily="34" charset="0"/>
              </a:rPr>
            </a:br>
            <a:r>
              <a:rPr lang="it-IT" sz="3600" dirty="0">
                <a:latin typeface="Aptos" panose="020B0004020202020204" pitchFamily="34" charset="0"/>
              </a:rPr>
              <a:t>2025 e prospettive 2026</a:t>
            </a:r>
            <a:br>
              <a:rPr lang="it-IT" sz="3600" dirty="0">
                <a:latin typeface="Aptos" panose="020B0004020202020204" pitchFamily="34" charset="0"/>
              </a:rPr>
            </a:br>
            <a:br>
              <a:rPr lang="it-IT" sz="4400" dirty="0">
                <a:latin typeface="Aptos" panose="020B0004020202020204" pitchFamily="34" charset="0"/>
              </a:rPr>
            </a:br>
            <a:r>
              <a:rPr lang="it-IT" sz="2200" dirty="0">
                <a:latin typeface="Aptos" panose="020B0004020202020204" pitchFamily="34" charset="0"/>
              </a:rPr>
              <a:t>Febbraio 2026</a:t>
            </a:r>
            <a:br>
              <a:rPr lang="it-IT" dirty="0">
                <a:latin typeface="Aptos" panose="020B0004020202020204" pitchFamily="34" charset="0"/>
              </a:rPr>
            </a:br>
            <a:endParaRPr lang="it-IT" sz="4000" dirty="0">
              <a:latin typeface="Aptos" panose="020B0004020202020204" pitchFamily="34" charset="0"/>
            </a:endParaRPr>
          </a:p>
        </p:txBody>
      </p:sp>
      <p:pic>
        <p:nvPicPr>
          <p:cNvPr id="4" name="Immagine 3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F4E8D701-69F2-5606-15A8-436C9660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89" y="627328"/>
            <a:ext cx="2839562" cy="1496747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bianco&#10;&#10;Il contenuto generato dall'IA potrebbe non essere corretto.">
            <a:extLst>
              <a:ext uri="{FF2B5EF4-FFF2-40B4-BE49-F238E27FC236}">
                <a16:creationId xmlns:a16="http://schemas.microsoft.com/office/drawing/2014/main" id="{9A4A007A-F2F9-2E41-4E31-E7DDFD49D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38" y="6230673"/>
            <a:ext cx="2319689" cy="400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92CF82-CE9D-174D-0BAC-C7E050042C97}"/>
              </a:ext>
            </a:extLst>
          </p:cNvPr>
          <p:cNvSpPr txBox="1"/>
          <p:nvPr/>
        </p:nvSpPr>
        <p:spPr>
          <a:xfrm>
            <a:off x="9615638" y="5917470"/>
            <a:ext cx="2140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il contributo di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9B0A17-DB55-D593-C294-4FB963F1EBF0}"/>
              </a:ext>
            </a:extLst>
          </p:cNvPr>
          <p:cNvSpPr txBox="1"/>
          <p:nvPr/>
        </p:nvSpPr>
        <p:spPr>
          <a:xfrm>
            <a:off x="6964892" y="5181907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7931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Periodo di rilevazione: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7931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novembre - dicembre 2025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793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110B-3BCD-2628-4ED0-8951C904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FB1B3F2-68B9-07EA-2B23-D74341DB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589062"/>
            <a:ext cx="11924146" cy="1679876"/>
          </a:xfrm>
        </p:spPr>
        <p:txBody>
          <a:bodyPr>
            <a:normAutofit/>
          </a:bodyPr>
          <a:lstStyle/>
          <a:p>
            <a:pPr algn="ctr"/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Composizione del campione</a:t>
            </a:r>
            <a:b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it-IT" sz="4400" i="1" dirty="0" err="1">
                <a:solidFill>
                  <a:schemeClr val="bg1"/>
                </a:solidFill>
                <a:latin typeface="Aptos" panose="020B0004020202020204" pitchFamily="34" charset="0"/>
              </a:rPr>
              <a:t>FinMonitor</a:t>
            </a: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 - </a:t>
            </a:r>
          </a:p>
        </p:txBody>
      </p:sp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EA1EAED4-47E3-971E-646A-E06EB8BD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3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F8B73-3AE4-0109-3B80-4935C989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B4502A9D-BCD7-7E93-A6E3-1E0459F19D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875216" cy="639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Composizione del campione di 468 aziende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B6D7F9-61DA-57C1-1757-133ADBA56A9E}"/>
              </a:ext>
            </a:extLst>
          </p:cNvPr>
          <p:cNvSpPr txBox="1"/>
          <p:nvPr/>
        </p:nvSpPr>
        <p:spPr>
          <a:xfrm>
            <a:off x="-1" y="5567609"/>
            <a:ext cx="6373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&amp; Osservatorio Credito e Tassi - Confindustria Veneto Est.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9ABCC74-9B9F-4E3E-A370-C3ED53E0A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715086"/>
              </p:ext>
            </p:extLst>
          </p:nvPr>
        </p:nvGraphicFramePr>
        <p:xfrm>
          <a:off x="2628900" y="639097"/>
          <a:ext cx="6271259" cy="484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25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589062"/>
            <a:ext cx="11924146" cy="167987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7931E"/>
                </a:solidFill>
                <a:latin typeface="Aptos" panose="020B0004020202020204" pitchFamily="34" charset="0"/>
              </a:rPr>
              <a:t>Osservatorio Tassi</a:t>
            </a:r>
            <a:br>
              <a:rPr lang="it-IT" dirty="0">
                <a:solidFill>
                  <a:srgbClr val="F7931E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Panoramica e costi di gestione -</a:t>
            </a:r>
            <a:r>
              <a:rPr lang="it-IT" sz="4900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endParaRPr lang="it-IT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9B8A0D69-0EE4-E2D8-6C7D-C81C1295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1A3B-0882-9BEB-4B49-2497484E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023F26B-9ED2-BEDF-461A-4CA2DE0D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23"/>
            <a:ext cx="10568409" cy="799277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Come operate con banche e intermediari finanziari?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3C1A7B7-4B1B-5767-B5A0-BAEB1437B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098305"/>
              </p:ext>
            </p:extLst>
          </p:nvPr>
        </p:nvGraphicFramePr>
        <p:xfrm>
          <a:off x="3330658" y="920502"/>
          <a:ext cx="5530684" cy="494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505A60-8C95-2654-C166-D9D5D89BB192}"/>
              </a:ext>
            </a:extLst>
          </p:cNvPr>
          <p:cNvSpPr txBox="1"/>
          <p:nvPr/>
        </p:nvSpPr>
        <p:spPr>
          <a:xfrm>
            <a:off x="-1" y="5567609"/>
            <a:ext cx="6373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&amp; Osservatorio Credito e Tassi - Confindustria Veneto Est.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2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CE23-9C61-E5D1-7E11-1AF012D32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1A11BDF-92C8-2378-83B3-EB0B5A71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1637334" cy="100964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  <a:latin typeface="Aptos" panose="020B0004020202020204" pitchFamily="34" charset="0"/>
              </a:rPr>
              <a:t>Negli ultimi 6 mesi, riguardo alle spese di gestione del rapporto bancario, che dinamica dei costi* prevalente avete registrato?</a:t>
            </a:r>
            <a:endParaRPr lang="it-IT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5B8A42E8-B5E1-4824-B3A6-7635F30D9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20268"/>
              </p:ext>
            </p:extLst>
          </p:nvPr>
        </p:nvGraphicFramePr>
        <p:xfrm>
          <a:off x="2066926" y="1019175"/>
          <a:ext cx="76200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920DD6-E308-4743-DF1B-46580D5C9D07}"/>
              </a:ext>
            </a:extLst>
          </p:cNvPr>
          <p:cNvSpPr txBox="1"/>
          <p:nvPr/>
        </p:nvSpPr>
        <p:spPr>
          <a:xfrm>
            <a:off x="-1" y="5567609"/>
            <a:ext cx="6373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&amp; Osservatorio Credito e Tassi - Confindustria Veneto Est.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3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41876-4094-9B15-AAEF-3FD738E9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9269F34-2234-59E4-AE42-B91F742F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589062"/>
            <a:ext cx="11924146" cy="1679876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F7931E"/>
                </a:solidFill>
                <a:latin typeface="Aptos" panose="020B0004020202020204" pitchFamily="34" charset="0"/>
              </a:rPr>
              <a:t>Osservatorio Tassi</a:t>
            </a:r>
            <a:br>
              <a:rPr lang="it-IT" dirty="0">
                <a:solidFill>
                  <a:srgbClr val="F7931E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Costo degli affidamenti - </a:t>
            </a:r>
          </a:p>
        </p:txBody>
      </p:sp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8B4A5F3E-C67F-3482-BD63-2534EEFB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E74D-B404-AB18-B6A6-F17BB048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C9F8656-4084-4E83-953E-D3A366331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205986"/>
              </p:ext>
            </p:extLst>
          </p:nvPr>
        </p:nvGraphicFramePr>
        <p:xfrm>
          <a:off x="419100" y="514351"/>
          <a:ext cx="10610849" cy="50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7C280E5-06FD-8713-BF85-F0150B64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0"/>
            <a:ext cx="12191999" cy="6852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sz="3200" b="1" u="sng" dirty="0">
                <a:solidFill>
                  <a:srgbClr val="002060"/>
                </a:solidFill>
                <a:latin typeface="Aptos" panose="020B0004020202020204" pitchFamily="34" charset="0"/>
              </a:rPr>
              <a:t>Tasso finito medio:</a:t>
            </a:r>
            <a:r>
              <a:rPr lang="it-IT" sz="3200" b="1" dirty="0">
                <a:solidFill>
                  <a:srgbClr val="002060"/>
                </a:solidFill>
                <a:latin typeface="Aptos" panose="020B0004020202020204" pitchFamily="34" charset="0"/>
              </a:rPr>
              <a:t> confronto con l’indagine 1° semestre 2025</a:t>
            </a:r>
          </a:p>
          <a:p>
            <a:pPr algn="l">
              <a:spcBef>
                <a:spcPts val="0"/>
              </a:spcBef>
            </a:pPr>
            <a:endParaRPr lang="it-IT" sz="16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71D89E-3268-9FBC-57C9-49BACC5B6CAB}"/>
              </a:ext>
            </a:extLst>
          </p:cNvPr>
          <p:cNvSpPr txBox="1"/>
          <p:nvPr/>
        </p:nvSpPr>
        <p:spPr>
          <a:xfrm>
            <a:off x="8389856" y="5370839"/>
            <a:ext cx="38483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b="1" i="1">
                <a:solidFill>
                  <a:srgbClr val="002060"/>
                </a:solidFill>
                <a:latin typeface="Aptos" panose="020B0004020202020204" pitchFamily="34" charset="0"/>
              </a:rPr>
              <a:t>* </a:t>
            </a:r>
            <a:r>
              <a:rPr lang="it-IT" sz="1050" b="1" i="1">
                <a:solidFill>
                  <a:srgbClr val="7030A0"/>
                </a:solidFill>
                <a:latin typeface="Aptos" panose="020B0004020202020204" pitchFamily="34" charset="0"/>
              </a:rPr>
              <a:t>Euribor 3 mesi medio nel periodo</a:t>
            </a:r>
          </a:p>
          <a:p>
            <a:pPr algn="r"/>
            <a:r>
              <a:rPr lang="it-IT" sz="1050" b="1" i="1">
                <a:solidFill>
                  <a:srgbClr val="7030A0"/>
                </a:solidFill>
                <a:latin typeface="Aptos" panose="020B0004020202020204" pitchFamily="34" charset="0"/>
              </a:rPr>
              <a:t>di analisi 2025H2 e 2025H1: 2,0%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7D44D4F-29F6-C7A9-FC69-787FB15AF3C4}"/>
              </a:ext>
            </a:extLst>
          </p:cNvPr>
          <p:cNvCxnSpPr/>
          <p:nvPr/>
        </p:nvCxnSpPr>
        <p:spPr>
          <a:xfrm>
            <a:off x="1066195" y="3504728"/>
            <a:ext cx="9504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2B089C-AA1F-DC03-41EF-C3641726C0AC}"/>
              </a:ext>
            </a:extLst>
          </p:cNvPr>
          <p:cNvSpPr txBox="1"/>
          <p:nvPr/>
        </p:nvSpPr>
        <p:spPr>
          <a:xfrm>
            <a:off x="10429752" y="3181822"/>
            <a:ext cx="28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>
                <a:solidFill>
                  <a:srgbClr val="7030A0"/>
                </a:solidFill>
                <a:latin typeface="Aptos" panose="020B0004020202020204" pitchFamily="34" charset="0"/>
              </a:rPr>
              <a:t>*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F29B41-B64F-7B1B-7878-88B2EB035E2C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Osservatorio Credito e Tassi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3517-0BAF-97BB-43E7-BF024D25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22E8EF4-E9F9-C4E3-38B0-29867680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589062"/>
            <a:ext cx="11924146" cy="1679876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F7931E"/>
                </a:solidFill>
                <a:latin typeface="Aptos" panose="020B0004020202020204" pitchFamily="34" charset="0"/>
              </a:rPr>
              <a:t>Osservatorio Tassi</a:t>
            </a:r>
            <a:br>
              <a:rPr lang="it-IT" dirty="0">
                <a:solidFill>
                  <a:srgbClr val="F7931E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Costi per i nuovi finanziamenti - </a:t>
            </a:r>
          </a:p>
        </p:txBody>
      </p:sp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948550D8-55EB-A1DD-EF8C-7949BD52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1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37330-C5A2-2894-0EDA-FF33E2656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CCA184-133A-401B-18C2-1F825D84A29A}"/>
              </a:ext>
            </a:extLst>
          </p:cNvPr>
          <p:cNvSpPr txBox="1"/>
          <p:nvPr/>
        </p:nvSpPr>
        <p:spPr>
          <a:xfrm>
            <a:off x="0" y="0"/>
            <a:ext cx="11521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Aptos" panose="020B0004020202020204" pitchFamily="34" charset="0"/>
              </a:rPr>
              <a:t>Costo dei finanziamenti ricevuti negli ultimi 6 mesi: </a:t>
            </a:r>
            <a:r>
              <a:rPr lang="it-IT" sz="2400" b="1" i="1" dirty="0">
                <a:solidFill>
                  <a:srgbClr val="002060"/>
                </a:solidFill>
                <a:latin typeface="Aptos" panose="020B0004020202020204" pitchFamily="34" charset="0"/>
              </a:rPr>
              <a:t>spread applicato</a:t>
            </a:r>
          </a:p>
          <a:p>
            <a:endParaRPr lang="it-IT" sz="20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722410-A05C-56E5-92B5-CAB4ACBDDDF4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Osservatorio Credito e Tassi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4E6D204-F0AB-453F-AD83-FBFF634CA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415237"/>
              </p:ext>
            </p:extLst>
          </p:nvPr>
        </p:nvGraphicFramePr>
        <p:xfrm>
          <a:off x="2514600" y="800100"/>
          <a:ext cx="7162801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B5437A-647F-4F27-9297-6CF0F62D74C4}"/>
              </a:ext>
            </a:extLst>
          </p:cNvPr>
          <p:cNvSpPr txBox="1"/>
          <p:nvPr/>
        </p:nvSpPr>
        <p:spPr>
          <a:xfrm>
            <a:off x="9091613" y="5024050"/>
            <a:ext cx="92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</a:rPr>
              <a:t>Spread (%)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375C0E-FB22-65CE-F210-7DC7D9A8C0DB}"/>
              </a:ext>
            </a:extLst>
          </p:cNvPr>
          <p:cNvSpPr txBox="1"/>
          <p:nvPr/>
        </p:nvSpPr>
        <p:spPr>
          <a:xfrm rot="16200000">
            <a:off x="1798229" y="1312933"/>
            <a:ext cx="108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</a:rPr>
              <a:t>% rispondenti</a:t>
            </a:r>
          </a:p>
        </p:txBody>
      </p:sp>
    </p:spTree>
    <p:extLst>
      <p:ext uri="{BB962C8B-B14F-4D97-AF65-F5344CB8AC3E}">
        <p14:creationId xmlns:p14="http://schemas.microsoft.com/office/powerpoint/2010/main" val="40845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2FB97-1C68-4FAA-AFD3-768D6BC4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1A5750C-D4D3-A182-C4C3-23DD322E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589062"/>
            <a:ext cx="11924146" cy="16798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F7931E"/>
                </a:solidFill>
                <a:latin typeface="Aptos" panose="020B0004020202020204" pitchFamily="34" charset="0"/>
              </a:rPr>
              <a:t>Monitor del Credito</a:t>
            </a:r>
            <a:br>
              <a:rPr lang="it-IT" dirty="0">
                <a:solidFill>
                  <a:srgbClr val="F7931E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Ultimi 12 mesi: nuove richieste di affidamenti</a:t>
            </a:r>
            <a:b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o di finanziamenti a medio-lungo termine - </a:t>
            </a:r>
          </a:p>
        </p:txBody>
      </p:sp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7F1B5607-1536-2A40-B3B3-406129FE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E1FAA-9A6D-09F6-CB2A-5AACE8C5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919BC82E-CA49-A519-6FB9-21C13681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4" y="5820928"/>
            <a:ext cx="1714501" cy="903722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1BDFA71E-ABE2-5A14-FEB3-78C0B6227923}"/>
              </a:ext>
            </a:extLst>
          </p:cNvPr>
          <p:cNvSpPr txBox="1">
            <a:spLocks/>
          </p:cNvSpPr>
          <p:nvPr/>
        </p:nvSpPr>
        <p:spPr>
          <a:xfrm>
            <a:off x="133927" y="2589062"/>
            <a:ext cx="11924146" cy="167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B0F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Lo scenario di mercato - </a:t>
            </a:r>
          </a:p>
        </p:txBody>
      </p:sp>
    </p:spTree>
    <p:extLst>
      <p:ext uri="{BB962C8B-B14F-4D97-AF65-F5344CB8AC3E}">
        <p14:creationId xmlns:p14="http://schemas.microsoft.com/office/powerpoint/2010/main" val="2307798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5FF06-583F-D919-34A4-20E3782B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0A301D-A785-805E-6A9A-2ACB6DF449B2}"/>
              </a:ext>
            </a:extLst>
          </p:cNvPr>
          <p:cNvSpPr txBox="1"/>
          <p:nvPr/>
        </p:nvSpPr>
        <p:spPr>
          <a:xfrm>
            <a:off x="405384" y="100584"/>
            <a:ext cx="553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Negli ultimi 12 mesi avete fatto richiesta di aumentare gli affidamenti complessivi?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1F9BA2-D4D5-EA96-43CD-4D2EB671C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973815"/>
              </p:ext>
            </p:extLst>
          </p:nvPr>
        </p:nvGraphicFramePr>
        <p:xfrm>
          <a:off x="1" y="904874"/>
          <a:ext cx="60960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1CC1FF-6D04-250A-AF88-44C96C144158}"/>
              </a:ext>
            </a:extLst>
          </p:cNvPr>
          <p:cNvSpPr txBox="1"/>
          <p:nvPr/>
        </p:nvSpPr>
        <p:spPr>
          <a:xfrm>
            <a:off x="7734300" y="239083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Se SI, che esito hanno avuto?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4E32470-319B-DA7F-FB3D-3B6658902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88831"/>
              </p:ext>
            </p:extLst>
          </p:nvPr>
        </p:nvGraphicFramePr>
        <p:xfrm>
          <a:off x="6095998" y="904874"/>
          <a:ext cx="6096001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CCF6E1-0D64-1D6C-78DE-46B27A63173E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8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C177-4779-0DC2-9556-340567E5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2675BC-3564-0779-AEDC-9198169A0CA1}"/>
              </a:ext>
            </a:extLst>
          </p:cNvPr>
          <p:cNvSpPr txBox="1"/>
          <p:nvPr/>
        </p:nvSpPr>
        <p:spPr>
          <a:xfrm>
            <a:off x="277424" y="110109"/>
            <a:ext cx="60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Negli ultimi 12 mesi avete richiesto dei nuovi finanziamenti con durata superiore a 18 mesi, ad oggi già contrattualizzati?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EB9AF6F-90F2-EB11-5A42-76845248A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170289"/>
              </p:ext>
            </p:extLst>
          </p:nvPr>
        </p:nvGraphicFramePr>
        <p:xfrm>
          <a:off x="0" y="581026"/>
          <a:ext cx="6094799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F22D45-A211-8AB1-EF2B-7D125AA41D6D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A3B4FA-078E-D272-4AB7-7C19D09131B6}"/>
              </a:ext>
            </a:extLst>
          </p:cNvPr>
          <p:cNvSpPr txBox="1"/>
          <p:nvPr/>
        </p:nvSpPr>
        <p:spPr>
          <a:xfrm>
            <a:off x="7734300" y="239083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Se SI, che esito hanno avuto?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CDC052C-F521-34AF-CED5-AC8ACD262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861083"/>
              </p:ext>
            </p:extLst>
          </p:nvPr>
        </p:nvGraphicFramePr>
        <p:xfrm>
          <a:off x="5905500" y="1028781"/>
          <a:ext cx="6286500" cy="470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433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CB2D-9E30-E5FA-03AF-FFF006BB0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514A78F-5DE0-D4BF-E950-040D12C3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" y="2234331"/>
            <a:ext cx="11924146" cy="2389339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F7931E"/>
                </a:solidFill>
                <a:latin typeface="Aptos" panose="020B0004020202020204" pitchFamily="34" charset="0"/>
              </a:rPr>
              <a:t>Monitor del Credito</a:t>
            </a:r>
            <a:br>
              <a:rPr lang="it-IT" sz="4400" dirty="0">
                <a:solidFill>
                  <a:srgbClr val="F7931E"/>
                </a:solidFill>
                <a:latin typeface="Aptos" panose="020B0004020202020204" pitchFamily="34" charset="0"/>
              </a:rPr>
            </a:br>
            <a:r>
              <a:rPr lang="it-IT" sz="4400" i="1" dirty="0">
                <a:solidFill>
                  <a:schemeClr val="bg1"/>
                </a:solidFill>
                <a:latin typeface="Aptos" panose="020B0004020202020204" pitchFamily="34" charset="0"/>
              </a:rPr>
              <a:t>- Investimenti e fabbisogni -</a:t>
            </a:r>
          </a:p>
        </p:txBody>
      </p:sp>
    </p:spTree>
    <p:extLst>
      <p:ext uri="{BB962C8B-B14F-4D97-AF65-F5344CB8AC3E}">
        <p14:creationId xmlns:p14="http://schemas.microsoft.com/office/powerpoint/2010/main" val="10329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87A32-722B-1733-00E8-75F15B334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CAC76C-6E3D-219B-3666-E38A8B98DAFD}"/>
              </a:ext>
            </a:extLst>
          </p:cNvPr>
          <p:cNvSpPr txBox="1"/>
          <p:nvPr/>
        </p:nvSpPr>
        <p:spPr>
          <a:xfrm>
            <a:off x="66675" y="152400"/>
            <a:ext cx="54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Avete sostenuto piani di investimento</a:t>
            </a:r>
          </a:p>
          <a:p>
            <a:pPr algn="ctr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(CAPEX) negli ultimi 12 mesi?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97287C-E4EF-B885-F091-93766C392719}"/>
              </a:ext>
            </a:extLst>
          </p:cNvPr>
          <p:cNvSpPr txBox="1"/>
          <p:nvPr/>
        </p:nvSpPr>
        <p:spPr>
          <a:xfrm>
            <a:off x="6596064" y="230058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i="1" dirty="0"/>
              <a:t>Se SI, che finalità prevalente avevano?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2368A4B-6AF7-7A9B-3260-D56D267FA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59036"/>
              </p:ext>
            </p:extLst>
          </p:nvPr>
        </p:nvGraphicFramePr>
        <p:xfrm>
          <a:off x="-1" y="1028781"/>
          <a:ext cx="6096001" cy="39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F01BAB3-C046-ECAC-C6EF-0E851AF17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02515"/>
              </p:ext>
            </p:extLst>
          </p:nvPr>
        </p:nvGraphicFramePr>
        <p:xfrm>
          <a:off x="6596065" y="1028780"/>
          <a:ext cx="5595936" cy="462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magine 10" descr="Immagine che contiene testo, schermata, Carattere, linea">
            <a:extLst>
              <a:ext uri="{FF2B5EF4-FFF2-40B4-BE49-F238E27FC236}">
                <a16:creationId xmlns:a16="http://schemas.microsoft.com/office/drawing/2014/main" id="{D5BA9385-97EB-41DA-9364-9A14D94590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8"/>
          <a:stretch>
            <a:fillRect/>
          </a:stretch>
        </p:blipFill>
        <p:spPr>
          <a:xfrm>
            <a:off x="7041789" y="4224262"/>
            <a:ext cx="4473936" cy="109283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B69B40-178F-12F1-C0F7-D3E21E253ABE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2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F072-69D9-09A4-F28D-A5BE4E47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D8CAD-CF27-21A7-8F98-492BA52B9439}"/>
              </a:ext>
            </a:extLst>
          </p:cNvPr>
          <p:cNvSpPr txBox="1"/>
          <p:nvPr/>
        </p:nvSpPr>
        <p:spPr>
          <a:xfrm>
            <a:off x="747280" y="154543"/>
            <a:ext cx="43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Per i prossimi 12 mesi avete piani di investimento (CAPEX)?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4F030CF-D22C-C5E1-1C0A-33D7E7B37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746550"/>
              </p:ext>
            </p:extLst>
          </p:nvPr>
        </p:nvGraphicFramePr>
        <p:xfrm>
          <a:off x="-1" y="438150"/>
          <a:ext cx="6094799" cy="512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0425B9-2CB7-A91B-901C-B417C10CB854}"/>
              </a:ext>
            </a:extLst>
          </p:cNvPr>
          <p:cNvSpPr txBox="1"/>
          <p:nvPr/>
        </p:nvSpPr>
        <p:spPr>
          <a:xfrm>
            <a:off x="5818910" y="154543"/>
            <a:ext cx="63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b="1" i="1" dirty="0"/>
              <a:t>Se NO, perché?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120A4D7-0B51-21CD-8B00-CE14A1E45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657362"/>
              </p:ext>
            </p:extLst>
          </p:nvPr>
        </p:nvGraphicFramePr>
        <p:xfrm>
          <a:off x="6094799" y="628649"/>
          <a:ext cx="6097201" cy="512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CE6D12-83AE-F769-F77D-644ECD4E3B7D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BDAD49-1438-B136-9667-D927D97B5B0F}"/>
              </a:ext>
            </a:extLst>
          </p:cNvPr>
          <p:cNvSpPr txBox="1"/>
          <p:nvPr/>
        </p:nvSpPr>
        <p:spPr>
          <a:xfrm>
            <a:off x="10401300" y="5153025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</a:rPr>
              <a:t>specifiche</a:t>
            </a:r>
          </a:p>
        </p:txBody>
      </p:sp>
    </p:spTree>
    <p:extLst>
      <p:ext uri="{BB962C8B-B14F-4D97-AF65-F5344CB8AC3E}">
        <p14:creationId xmlns:p14="http://schemas.microsoft.com/office/powerpoint/2010/main" val="1608211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58D6-6B0E-2BE9-E1DE-F6257432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151E5B-9AF4-75CD-BF0E-DF6BF65520A2}"/>
              </a:ext>
            </a:extLst>
          </p:cNvPr>
          <p:cNvSpPr txBox="1"/>
          <p:nvPr/>
        </p:nvSpPr>
        <p:spPr>
          <a:xfrm>
            <a:off x="-1" y="4814"/>
            <a:ext cx="121919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rgbClr val="002060"/>
                </a:solidFill>
              </a:rPr>
              <a:t>Avete sostenuto piani di investimento (CAPEX) negli ultimi 12 mesi e/o li sosterrete nei prossimi 12 mesi?</a:t>
            </a:r>
          </a:p>
          <a:p>
            <a:pPr rtl="0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solidFill>
                  <a:srgbClr val="002060"/>
                </a:solidFill>
              </a:rPr>
              <a:t>(suddivisione delle Aziende rispondenti per Classe di Fatturato)</a:t>
            </a:r>
            <a:endParaRPr lang="it-IT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E3DB5A6-DDC0-298C-98DF-2A593C8E8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80193"/>
              </p:ext>
            </p:extLst>
          </p:nvPr>
        </p:nvGraphicFramePr>
        <p:xfrm>
          <a:off x="171449" y="681923"/>
          <a:ext cx="11630025" cy="488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35135-CB9D-258F-0E5D-C71D3E537EE9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58BA1E-C76B-B513-3BE9-577B5B647954}"/>
              </a:ext>
            </a:extLst>
          </p:cNvPr>
          <p:cNvSpPr txBox="1"/>
          <p:nvPr/>
        </p:nvSpPr>
        <p:spPr>
          <a:xfrm rot="16200000">
            <a:off x="10294494" y="4418468"/>
            <a:ext cx="2409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Aptos" panose="020B0004020202020204" pitchFamily="34" charset="0"/>
              </a:rPr>
              <a:t>Classe di fatturato Aziende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Aptos" panose="020B0004020202020204" pitchFamily="34" charset="0"/>
              </a:rPr>
              <a:t>(milioni di euro)</a:t>
            </a:r>
          </a:p>
        </p:txBody>
      </p:sp>
    </p:spTree>
    <p:extLst>
      <p:ext uri="{BB962C8B-B14F-4D97-AF65-F5344CB8AC3E}">
        <p14:creationId xmlns:p14="http://schemas.microsoft.com/office/powerpoint/2010/main" val="276236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0F2F8-E0A2-DCE3-3709-654B0501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E9688B-B26E-FAA1-8556-807A3E2F30BB}"/>
              </a:ext>
            </a:extLst>
          </p:cNvPr>
          <p:cNvSpPr txBox="1"/>
          <p:nvPr/>
        </p:nvSpPr>
        <p:spPr>
          <a:xfrm>
            <a:off x="-1" y="4814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8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rgbClr val="002060"/>
                </a:solidFill>
              </a:rPr>
              <a:t>Che richieste di supporto ritenete di</a:t>
            </a:r>
            <a:r>
              <a:rPr lang="it-IT" sz="2000" b="1" baseline="0" dirty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2060"/>
                </a:solidFill>
              </a:rPr>
              <a:t>presentare alle banche per l’anno in corso?</a:t>
            </a:r>
            <a:endParaRPr kumimoji="0" lang="it-IT" sz="2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3A92F8-7310-A350-F2A0-19AA69678C65}"/>
              </a:ext>
            </a:extLst>
          </p:cNvPr>
          <p:cNvSpPr txBox="1"/>
          <p:nvPr/>
        </p:nvSpPr>
        <p:spPr>
          <a:xfrm>
            <a:off x="-1" y="5567609"/>
            <a:ext cx="637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Fonte: FinMonitor, Monitor del Credito - Confindustria Veneto Est, 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Dicembre</a:t>
            </a:r>
            <a:r>
              <a:rPr lang="it-IT" sz="1100" i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2025</a:t>
            </a:r>
            <a:r>
              <a:rPr lang="it-IT" sz="1100" i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it-IT" sz="1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E379D5A-60E9-16BE-E883-44C48F88F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25851"/>
              </p:ext>
            </p:extLst>
          </p:nvPr>
        </p:nvGraphicFramePr>
        <p:xfrm>
          <a:off x="2" y="404924"/>
          <a:ext cx="12191998" cy="51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68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B57E2-786A-3CA0-2AAB-241C38B0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Elementi grafici, grafica, Carattere, testo&#10;&#10;Descrizione generata automaticamente">
            <a:extLst>
              <a:ext uri="{FF2B5EF4-FFF2-40B4-BE49-F238E27FC236}">
                <a16:creationId xmlns:a16="http://schemas.microsoft.com/office/drawing/2014/main" id="{34BC009F-F268-167E-6CD9-4C78141C5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376" y="301625"/>
            <a:ext cx="2905248" cy="153035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B7B0F4-9E77-3F36-41E2-D4D149554B52}"/>
              </a:ext>
            </a:extLst>
          </p:cNvPr>
          <p:cNvSpPr txBox="1"/>
          <p:nvPr/>
        </p:nvSpPr>
        <p:spPr>
          <a:xfrm>
            <a:off x="3041433" y="2217718"/>
            <a:ext cx="6109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r>
              <a:rPr lang="it-IT" sz="3600" b="1" dirty="0">
                <a:solidFill>
                  <a:srgbClr val="002060"/>
                </a:solidFill>
                <a:latin typeface="Aptos" panose="020B0004020202020204" pitchFamily="34" charset="0"/>
              </a:rPr>
              <a:t>OSSERVATORIO TASSI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  <a:latin typeface="Aptos" panose="020B0004020202020204" pitchFamily="34" charset="0"/>
              </a:rPr>
              <a:t>&amp; MONITOR DEL CREDITO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r>
              <a:rPr lang="it-IT" sz="1600" dirty="0">
                <a:solidFill>
                  <a:srgbClr val="002060"/>
                </a:solidFill>
                <a:latin typeface="Aptos" panose="020B0004020202020204" pitchFamily="34" charset="0"/>
              </a:rPr>
              <a:t>2025 E PROSPETTIVE 2026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just"/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Per ulteriori informazioni: </a:t>
            </a:r>
            <a:r>
              <a:rPr lang="it-IT" sz="1400" i="1" dirty="0">
                <a:solidFill>
                  <a:srgbClr val="002060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finmonitor@confindustriavenest.it</a:t>
            </a:r>
            <a:endParaRPr lang="it-IT" sz="1400" i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1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3558-05D2-002F-6097-A3E41349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DFD43BFD-0D0B-FFCB-4C41-7D8BB900F9B6}"/>
              </a:ext>
            </a:extLst>
          </p:cNvPr>
          <p:cNvSpPr txBox="1">
            <a:spLocks/>
          </p:cNvSpPr>
          <p:nvPr/>
        </p:nvSpPr>
        <p:spPr>
          <a:xfrm>
            <a:off x="596348" y="5537196"/>
            <a:ext cx="10803872" cy="24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Fonte dati: Banca d’Italia (tavola TFR20232); elaborazione CVE. Dati in MLD di euro (prestiti deteriorati compresi). Aggiornamento al 09/2025.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AB1237A-C58B-48F8-851A-4BE458AD03A1}"/>
              </a:ext>
            </a:extLst>
          </p:cNvPr>
          <p:cNvGraphicFramePr>
            <a:graphicFrameLocks/>
          </p:cNvGraphicFramePr>
          <p:nvPr/>
        </p:nvGraphicFramePr>
        <p:xfrm>
          <a:off x="0" y="572155"/>
          <a:ext cx="12118848" cy="538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" name="Gruppo 39">
            <a:extLst>
              <a:ext uri="{FF2B5EF4-FFF2-40B4-BE49-F238E27FC236}">
                <a16:creationId xmlns:a16="http://schemas.microsoft.com/office/drawing/2014/main" id="{4CCA42A4-9AA4-DCB7-DB80-B1DF32E7BC29}"/>
              </a:ext>
            </a:extLst>
          </p:cNvPr>
          <p:cNvGrpSpPr/>
          <p:nvPr/>
        </p:nvGrpSpPr>
        <p:grpSpPr>
          <a:xfrm>
            <a:off x="791054" y="1004750"/>
            <a:ext cx="11204046" cy="3649546"/>
            <a:chOff x="797053" y="1187722"/>
            <a:chExt cx="11210340" cy="3649546"/>
          </a:xfrm>
        </p:grpSpPr>
        <p:sp>
          <p:nvSpPr>
            <p:cNvPr id="41" name="Freccia in giù 40">
              <a:extLst>
                <a:ext uri="{FF2B5EF4-FFF2-40B4-BE49-F238E27FC236}">
                  <a16:creationId xmlns:a16="http://schemas.microsoft.com/office/drawing/2014/main" id="{52AD696A-4050-9E46-5E5B-18C2F09D4DA6}"/>
                </a:ext>
              </a:extLst>
            </p:cNvPr>
            <p:cNvSpPr/>
            <p:nvPr/>
          </p:nvSpPr>
          <p:spPr>
            <a:xfrm>
              <a:off x="797053" y="1187722"/>
              <a:ext cx="638850" cy="31359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ccia in giù 41">
              <a:extLst>
                <a:ext uri="{FF2B5EF4-FFF2-40B4-BE49-F238E27FC236}">
                  <a16:creationId xmlns:a16="http://schemas.microsoft.com/office/drawing/2014/main" id="{B84492D3-2EAE-0678-1A61-E17C75119ECB}"/>
                </a:ext>
              </a:extLst>
            </p:cNvPr>
            <p:cNvSpPr/>
            <p:nvPr/>
          </p:nvSpPr>
          <p:spPr>
            <a:xfrm>
              <a:off x="6837975" y="2165139"/>
              <a:ext cx="694266" cy="31359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ccia in giù 42">
              <a:extLst>
                <a:ext uri="{FF2B5EF4-FFF2-40B4-BE49-F238E27FC236}">
                  <a16:creationId xmlns:a16="http://schemas.microsoft.com/office/drawing/2014/main" id="{E00872D9-18E0-C9D1-B406-5ED3D61746AF}"/>
                </a:ext>
              </a:extLst>
            </p:cNvPr>
            <p:cNvSpPr/>
            <p:nvPr/>
          </p:nvSpPr>
          <p:spPr>
            <a:xfrm>
              <a:off x="8442239" y="2061614"/>
              <a:ext cx="694266" cy="31359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01A44203-183A-6477-2ADB-EB9EB22A941D}"/>
                </a:ext>
              </a:extLst>
            </p:cNvPr>
            <p:cNvSpPr txBox="1"/>
            <p:nvPr/>
          </p:nvSpPr>
          <p:spPr>
            <a:xfrm>
              <a:off x="797053" y="1708588"/>
              <a:ext cx="109220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1.009 MLD</a:t>
              </a:r>
            </a:p>
          </p:txBody>
        </p: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B08C1712-5371-A50C-14A6-784FC0CF1A37}"/>
                </a:ext>
              </a:extLst>
            </p:cNvPr>
            <p:cNvCxnSpPr>
              <a:cxnSpLocks/>
            </p:cNvCxnSpPr>
            <p:nvPr/>
          </p:nvCxnSpPr>
          <p:spPr>
            <a:xfrm>
              <a:off x="8789372" y="2485698"/>
              <a:ext cx="0" cy="2351570"/>
            </a:xfrm>
            <a:prstGeom prst="line">
              <a:avLst/>
            </a:prstGeom>
            <a:ln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ccia in giù 45">
              <a:extLst>
                <a:ext uri="{FF2B5EF4-FFF2-40B4-BE49-F238E27FC236}">
                  <a16:creationId xmlns:a16="http://schemas.microsoft.com/office/drawing/2014/main" id="{33CF5DA4-CA77-C726-20FF-FB4DDCD55164}"/>
                </a:ext>
              </a:extLst>
            </p:cNvPr>
            <p:cNvSpPr/>
            <p:nvPr/>
          </p:nvSpPr>
          <p:spPr>
            <a:xfrm>
              <a:off x="11080140" y="2328898"/>
              <a:ext cx="694266" cy="31359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383D1593-34BC-71AD-211B-72FA43A427E7}"/>
                </a:ext>
              </a:extLst>
            </p:cNvPr>
            <p:cNvSpPr txBox="1"/>
            <p:nvPr/>
          </p:nvSpPr>
          <p:spPr>
            <a:xfrm>
              <a:off x="6854718" y="1841974"/>
              <a:ext cx="75501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Covid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FBDBA9F2-7C95-06AB-A241-9114ED93DC68}"/>
                </a:ext>
              </a:extLst>
            </p:cNvPr>
            <p:cNvSpPr txBox="1"/>
            <p:nvPr/>
          </p:nvSpPr>
          <p:spPr>
            <a:xfrm>
              <a:off x="7925660" y="1490250"/>
              <a:ext cx="172742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Conflitto Ucraina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Crisi energetica</a:t>
              </a:r>
            </a:p>
          </p:txBody>
        </p:sp>
        <p:sp>
          <p:nvSpPr>
            <p:cNvPr id="49" name="CasellaDiTesto 10">
              <a:extLst>
                <a:ext uri="{FF2B5EF4-FFF2-40B4-BE49-F238E27FC236}">
                  <a16:creationId xmlns:a16="http://schemas.microsoft.com/office/drawing/2014/main" id="{6C9F9B66-6C32-7C9F-69E5-DD68FB3F6BE4}"/>
                </a:ext>
              </a:extLst>
            </p:cNvPr>
            <p:cNvSpPr txBox="1"/>
            <p:nvPr/>
          </p:nvSpPr>
          <p:spPr>
            <a:xfrm>
              <a:off x="8371317" y="2470432"/>
              <a:ext cx="1157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746 MLD</a:t>
              </a:r>
            </a:p>
          </p:txBody>
        </p: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796527EB-FF3F-0770-C47E-E39746D425BF}"/>
                </a:ext>
              </a:extLst>
            </p:cNvPr>
            <p:cNvCxnSpPr>
              <a:cxnSpLocks/>
            </p:cNvCxnSpPr>
            <p:nvPr/>
          </p:nvCxnSpPr>
          <p:spPr>
            <a:xfrm>
              <a:off x="11412178" y="2737108"/>
              <a:ext cx="0" cy="2100160"/>
            </a:xfrm>
            <a:prstGeom prst="line">
              <a:avLst/>
            </a:prstGeom>
            <a:ln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ED7F1255-1C0C-DD1B-7E9C-FE0560EB5CE2}"/>
                </a:ext>
              </a:extLst>
            </p:cNvPr>
            <p:cNvCxnSpPr>
              <a:cxnSpLocks/>
            </p:cNvCxnSpPr>
            <p:nvPr/>
          </p:nvCxnSpPr>
          <p:spPr>
            <a:xfrm>
              <a:off x="7206456" y="2580949"/>
              <a:ext cx="0" cy="2256319"/>
            </a:xfrm>
            <a:prstGeom prst="line">
              <a:avLst/>
            </a:prstGeom>
            <a:ln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A240EB72-DC26-A271-6814-AC81FAD736D7}"/>
                </a:ext>
              </a:extLst>
            </p:cNvPr>
            <p:cNvCxnSpPr>
              <a:cxnSpLocks/>
            </p:cNvCxnSpPr>
            <p:nvPr/>
          </p:nvCxnSpPr>
          <p:spPr>
            <a:xfrm>
              <a:off x="1116478" y="1636915"/>
              <a:ext cx="0" cy="3200353"/>
            </a:xfrm>
            <a:prstGeom prst="line">
              <a:avLst/>
            </a:prstGeom>
            <a:ln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10">
              <a:extLst>
                <a:ext uri="{FF2B5EF4-FFF2-40B4-BE49-F238E27FC236}">
                  <a16:creationId xmlns:a16="http://schemas.microsoft.com/office/drawing/2014/main" id="{D3BB2892-F059-7209-4992-764C5BF48244}"/>
                </a:ext>
              </a:extLst>
            </p:cNvPr>
            <p:cNvSpPr txBox="1"/>
            <p:nvPr/>
          </p:nvSpPr>
          <p:spPr>
            <a:xfrm>
              <a:off x="6807601" y="2529147"/>
              <a:ext cx="10644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708 </a:t>
              </a: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MLD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73AA0B21-0E35-D438-ABA0-209CE42C6B13}"/>
                </a:ext>
              </a:extLst>
            </p:cNvPr>
            <p:cNvSpPr txBox="1"/>
            <p:nvPr/>
          </p:nvSpPr>
          <p:spPr>
            <a:xfrm>
              <a:off x="10849759" y="1794530"/>
              <a:ext cx="1157634" cy="5343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Settembre 2025</a:t>
              </a:r>
            </a:p>
          </p:txBody>
        </p:sp>
        <p:sp>
          <p:nvSpPr>
            <p:cNvPr id="55" name="CasellaDiTesto 10">
              <a:extLst>
                <a:ext uri="{FF2B5EF4-FFF2-40B4-BE49-F238E27FC236}">
                  <a16:creationId xmlns:a16="http://schemas.microsoft.com/office/drawing/2014/main" id="{DD36ED00-3203-9B59-9BF0-E8988654010E}"/>
                </a:ext>
              </a:extLst>
            </p:cNvPr>
            <p:cNvSpPr txBox="1"/>
            <p:nvPr/>
          </p:nvSpPr>
          <p:spPr>
            <a:xfrm>
              <a:off x="10992137" y="2712636"/>
              <a:ext cx="981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667 MLD</a:t>
              </a:r>
            </a:p>
          </p:txBody>
        </p:sp>
      </p:grpSp>
      <p:sp>
        <p:nvSpPr>
          <p:cNvPr id="7" name="Titolo 4">
            <a:extLst>
              <a:ext uri="{FF2B5EF4-FFF2-40B4-BE49-F238E27FC236}">
                <a16:creationId xmlns:a16="http://schemas.microsoft.com/office/drawing/2014/main" id="{864E8F49-C553-A81A-26EE-51787C93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7600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Gli </a:t>
            </a:r>
            <a:r>
              <a:rPr lang="it-IT" sz="3200" dirty="0">
                <a:solidFill>
                  <a:schemeClr val="accent2"/>
                </a:solidFill>
                <a:latin typeface="Aptos" panose="020B0004020202020204" pitchFamily="34" charset="0"/>
              </a:rPr>
              <a:t>impieghi</a:t>
            </a: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 alle imprese in Italia </a:t>
            </a:r>
            <a:r>
              <a:rPr lang="it-IT" sz="2400" dirty="0">
                <a:solidFill>
                  <a:srgbClr val="002060"/>
                </a:solidFill>
                <a:latin typeface="Aptos" panose="020B0004020202020204" pitchFamily="34" charset="0"/>
              </a:rPr>
              <a:t>(da 09/2011 a 09/2025)</a:t>
            </a: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:</a:t>
            </a:r>
            <a:b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it-IT" sz="2400" dirty="0">
                <a:solidFill>
                  <a:srgbClr val="002060"/>
                </a:solidFill>
                <a:latin typeface="Aptos" panose="020B0004020202020204" pitchFamily="34" charset="0"/>
              </a:rPr>
              <a:t>-33,6% totale, -27,3% attività industriali, -69,4% costruzioni</a:t>
            </a:r>
            <a:endParaRPr lang="it-IT" sz="32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4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B8AB-384E-1EDE-6635-7080D20C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CCFC344-B038-CA70-4D4A-9D88F904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7600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Gli </a:t>
            </a:r>
            <a:r>
              <a:rPr lang="it-IT" sz="3200" dirty="0">
                <a:solidFill>
                  <a:schemeClr val="accent2"/>
                </a:solidFill>
                <a:latin typeface="Aptos" panose="020B0004020202020204" pitchFamily="34" charset="0"/>
              </a:rPr>
              <a:t>impieghi</a:t>
            </a: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 alle imprese in Veneto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(da 09/2011 a 09/2025)</a:t>
            </a: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:</a:t>
            </a:r>
            <a:b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it-IT" sz="2400" dirty="0">
                <a:solidFill>
                  <a:srgbClr val="002060"/>
                </a:solidFill>
                <a:latin typeface="Aptos" panose="020B0004020202020204" pitchFamily="34" charset="0"/>
              </a:rPr>
              <a:t>-42,4% totale, -34,8% attività industriali, -77,7% costruzioni</a:t>
            </a:r>
            <a:endParaRPr lang="it-IT" sz="32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7D9C37CD-D292-E1C8-265E-5DAF6C0F6ABB}"/>
              </a:ext>
            </a:extLst>
          </p:cNvPr>
          <p:cNvSpPr txBox="1">
            <a:spLocks/>
          </p:cNvSpPr>
          <p:nvPr/>
        </p:nvSpPr>
        <p:spPr>
          <a:xfrm>
            <a:off x="596348" y="5537195"/>
            <a:ext cx="10803872" cy="24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Fonte dati: Banca d’Italia (tavola TFR20232); elaborazione CVE. Dati in MLD di euro (prestiti deteriorati compresi). Aggiornamento al 09/2025.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40C41A8-9496-4E3D-9A11-2333D6ACFB0D}"/>
              </a:ext>
            </a:extLst>
          </p:cNvPr>
          <p:cNvGraphicFramePr>
            <a:graphicFrameLocks/>
          </p:cNvGraphicFramePr>
          <p:nvPr/>
        </p:nvGraphicFramePr>
        <p:xfrm>
          <a:off x="-292608" y="685800"/>
          <a:ext cx="12371832" cy="509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90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00390-C15E-5A37-7855-37D29386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C1A1ED2-0B36-D69B-3465-1C8629D4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4"/>
            <a:ext cx="12192000" cy="785579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Depositi e impieghi: l’Indebitamento Finanziario Netto (IFN)</a:t>
            </a:r>
            <a:b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delle aziende in Veneto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811A255-C321-8702-A0EC-AC8743CCEED2}"/>
              </a:ext>
            </a:extLst>
          </p:cNvPr>
          <p:cNvSpPr txBox="1">
            <a:spLocks/>
          </p:cNvSpPr>
          <p:nvPr/>
        </p:nvSpPr>
        <p:spPr>
          <a:xfrm>
            <a:off x="596348" y="5537196"/>
            <a:ext cx="10803872" cy="24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Fonte dati: </a:t>
            </a:r>
            <a:r>
              <a:rPr lang="it-IT" sz="1000" i="1" err="1">
                <a:solidFill>
                  <a:srgbClr val="002060"/>
                </a:solidFill>
                <a:latin typeface="Aptos" panose="020B0004020202020204" pitchFamily="34" charset="0"/>
              </a:rPr>
              <a:t>BdI</a:t>
            </a:r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 (tavole TFR20232 e TFR20163); elaborazione CVE. Dati in MLD di euro (prestiti deteriorati compresi). Aggiornamento al 09/2025.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3CAD281-EF45-C2D8-BF82-9E0210924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906455"/>
              </p:ext>
            </p:extLst>
          </p:nvPr>
        </p:nvGraphicFramePr>
        <p:xfrm>
          <a:off x="233464" y="962024"/>
          <a:ext cx="11459183" cy="45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17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3E9B4-B010-1F4C-09E1-67F9F474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68469DA-DCEF-2672-BDF8-135B5C1B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92360"/>
            <a:ext cx="11628892" cy="80953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% </a:t>
            </a:r>
            <a:r>
              <a:rPr lang="it-IT" sz="3200" dirty="0">
                <a:solidFill>
                  <a:schemeClr val="accent2"/>
                </a:solidFill>
                <a:latin typeface="Aptos" panose="020B0004020202020204" pitchFamily="34" charset="0"/>
              </a:rPr>
              <a:t>impieghi</a:t>
            </a: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 in Veneto, Lombardia ed Emilia-Romagna</a:t>
            </a:r>
            <a:b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</a:br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rispetto al totale Italia</a:t>
            </a:r>
            <a:endParaRPr lang="it-IT" sz="3200" i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8FE49-C8A7-8F86-EE01-C22865977204}"/>
              </a:ext>
            </a:extLst>
          </p:cNvPr>
          <p:cNvSpPr txBox="1">
            <a:spLocks/>
          </p:cNvSpPr>
          <p:nvPr/>
        </p:nvSpPr>
        <p:spPr>
          <a:xfrm>
            <a:off x="596348" y="5537196"/>
            <a:ext cx="10803872" cy="24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Fonte dati: Banca d’Italia (tavola TFR20232); elaborazione CVE. Dati in MLD di euro (prestiti deteriorati compresi). Aggiornamento al 09/2025.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30982D0-3AC6-40BC-856D-26641AFC4B22}"/>
              </a:ext>
            </a:extLst>
          </p:cNvPr>
          <p:cNvGraphicFramePr>
            <a:graphicFrameLocks/>
          </p:cNvGraphicFramePr>
          <p:nvPr/>
        </p:nvGraphicFramePr>
        <p:xfrm>
          <a:off x="559642" y="866775"/>
          <a:ext cx="11202601" cy="491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66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29611-065C-0D3D-60FC-F8F974DE1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24D1064-F697-8F95-ED9C-6B9BCC96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-3844"/>
            <a:ext cx="11831782" cy="809531"/>
          </a:xfrm>
        </p:spPr>
        <p:txBody>
          <a:bodyPr>
            <a:noAutofit/>
          </a:bodyPr>
          <a:lstStyle/>
          <a:p>
            <a:r>
              <a:rPr lang="it-IT" sz="3200">
                <a:solidFill>
                  <a:srgbClr val="002060"/>
                </a:solidFill>
                <a:latin typeface="Aptos" panose="020B0004020202020204" pitchFamily="34" charset="0"/>
              </a:rPr>
              <a:t>% </a:t>
            </a:r>
            <a:r>
              <a:rPr lang="it-IT" sz="3200">
                <a:solidFill>
                  <a:schemeClr val="accent2"/>
                </a:solidFill>
                <a:latin typeface="Aptos" panose="020B0004020202020204" pitchFamily="34" charset="0"/>
              </a:rPr>
              <a:t>impieghi</a:t>
            </a:r>
            <a:r>
              <a:rPr lang="it-IT" sz="3200">
                <a:solidFill>
                  <a:srgbClr val="002060"/>
                </a:solidFill>
                <a:latin typeface="Aptos" panose="020B0004020202020204" pitchFamily="34" charset="0"/>
              </a:rPr>
              <a:t> in Veneto rispetto al totale Italia</a:t>
            </a:r>
            <a:endParaRPr lang="it-IT" sz="3200" i="1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9494B223-F1CA-9BDA-0A31-0DC4A6EEAB29}"/>
              </a:ext>
            </a:extLst>
          </p:cNvPr>
          <p:cNvSpPr txBox="1">
            <a:spLocks/>
          </p:cNvSpPr>
          <p:nvPr/>
        </p:nvSpPr>
        <p:spPr>
          <a:xfrm>
            <a:off x="596348" y="5537196"/>
            <a:ext cx="10803872" cy="24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Fonte dati: Banca d’Italia (tavola TFR20232); elaborazione CVE. Dati in MLD di euro (prestiti deteriorati compresi). Aggiornamento al 09/2025.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6C8F126-8486-2EA6-860E-DB0509B0503B}"/>
              </a:ext>
            </a:extLst>
          </p:cNvPr>
          <p:cNvGraphicFramePr>
            <a:graphicFrameLocks/>
          </p:cNvGraphicFramePr>
          <p:nvPr/>
        </p:nvGraphicFramePr>
        <p:xfrm>
          <a:off x="295274" y="657225"/>
          <a:ext cx="11684289" cy="481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A8BB0-45C4-62AE-C4A2-88B9C7D6DC48}"/>
              </a:ext>
            </a:extLst>
          </p:cNvPr>
          <p:cNvSpPr txBox="1"/>
          <p:nvPr/>
        </p:nvSpPr>
        <p:spPr>
          <a:xfrm>
            <a:off x="8456410" y="4030013"/>
            <a:ext cx="2048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≈ -8,1 MLD in 8 trim.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37B761-9FD8-7544-BE29-79AABF45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980" y="2392627"/>
            <a:ext cx="1683584" cy="43849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CF27F6A-008E-97EF-5F71-5AA19F242B8C}"/>
              </a:ext>
            </a:extLst>
          </p:cNvPr>
          <p:cNvCxnSpPr>
            <a:cxnSpLocks/>
          </p:cNvCxnSpPr>
          <p:nvPr/>
        </p:nvCxnSpPr>
        <p:spPr>
          <a:xfrm>
            <a:off x="1005334" y="2780128"/>
            <a:ext cx="108622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927DED7-CCC4-73B3-F0B4-1C9D884A087E}"/>
              </a:ext>
            </a:extLst>
          </p:cNvPr>
          <p:cNvSpPr/>
          <p:nvPr/>
        </p:nvSpPr>
        <p:spPr>
          <a:xfrm rot="13535081">
            <a:off x="10202209" y="3792645"/>
            <a:ext cx="698922" cy="3098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564ECFE-34BE-6D99-E2F0-DB16322D48FA}"/>
              </a:ext>
            </a:extLst>
          </p:cNvPr>
          <p:cNvCxnSpPr>
            <a:cxnSpLocks/>
          </p:cNvCxnSpPr>
          <p:nvPr/>
        </p:nvCxnSpPr>
        <p:spPr>
          <a:xfrm>
            <a:off x="10257094" y="2951561"/>
            <a:ext cx="0" cy="190800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A382174-A22F-9FD9-73C2-17BB4CEC2874}"/>
              </a:ext>
            </a:extLst>
          </p:cNvPr>
          <p:cNvCxnSpPr>
            <a:cxnSpLocks/>
          </p:cNvCxnSpPr>
          <p:nvPr/>
        </p:nvCxnSpPr>
        <p:spPr>
          <a:xfrm>
            <a:off x="11805698" y="4238716"/>
            <a:ext cx="0" cy="61200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1CF1BA4-2C8B-EF1D-4DF0-A5100FE4CFBA}"/>
              </a:ext>
            </a:extLst>
          </p:cNvPr>
          <p:cNvCxnSpPr>
            <a:cxnSpLocks/>
          </p:cNvCxnSpPr>
          <p:nvPr/>
        </p:nvCxnSpPr>
        <p:spPr>
          <a:xfrm>
            <a:off x="4199301" y="1975723"/>
            <a:ext cx="0" cy="284400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EC13765-09FC-C5A4-DDC1-ABE168B01A1A}"/>
              </a:ext>
            </a:extLst>
          </p:cNvPr>
          <p:cNvCxnSpPr>
            <a:cxnSpLocks/>
          </p:cNvCxnSpPr>
          <p:nvPr/>
        </p:nvCxnSpPr>
        <p:spPr>
          <a:xfrm>
            <a:off x="5540303" y="3102655"/>
            <a:ext cx="0" cy="172800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92B0589A-1928-0965-75E4-D13558C706F5}"/>
              </a:ext>
            </a:extLst>
          </p:cNvPr>
          <p:cNvSpPr/>
          <p:nvPr/>
        </p:nvSpPr>
        <p:spPr>
          <a:xfrm rot="18604914">
            <a:off x="10778843" y="2502599"/>
            <a:ext cx="459114" cy="2194773"/>
          </a:xfrm>
          <a:prstGeom prst="ellipse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1273AE7-365F-AA88-7374-8165A1AF188A}"/>
              </a:ext>
            </a:extLst>
          </p:cNvPr>
          <p:cNvSpPr/>
          <p:nvPr/>
        </p:nvSpPr>
        <p:spPr>
          <a:xfrm rot="18485988">
            <a:off x="4685928" y="1440831"/>
            <a:ext cx="593611" cy="2016587"/>
          </a:xfrm>
          <a:prstGeom prst="ellipse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020D0608-FDA3-E811-4885-BC09DD946582}"/>
              </a:ext>
            </a:extLst>
          </p:cNvPr>
          <p:cNvSpPr/>
          <p:nvPr/>
        </p:nvSpPr>
        <p:spPr>
          <a:xfrm rot="2794248">
            <a:off x="5046131" y="1941394"/>
            <a:ext cx="698922" cy="3098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7" name="CasellaDiTesto 2">
            <a:extLst>
              <a:ext uri="{FF2B5EF4-FFF2-40B4-BE49-F238E27FC236}">
                <a16:creationId xmlns:a16="http://schemas.microsoft.com/office/drawing/2014/main" id="{0C91FBC6-F1DC-77C8-092B-035E8590F8E4}"/>
              </a:ext>
            </a:extLst>
          </p:cNvPr>
          <p:cNvSpPr txBox="1"/>
          <p:nvPr/>
        </p:nvSpPr>
        <p:spPr>
          <a:xfrm>
            <a:off x="5186959" y="1565809"/>
            <a:ext cx="22797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>
                <a:solidFill>
                  <a:srgbClr val="C00000"/>
                </a:solidFill>
                <a:latin typeface="Aptos" panose="020B0004020202020204" pitchFamily="34" charset="0"/>
              </a:rPr>
              <a:t>≈ -14,5 MLD in 8 trim.</a:t>
            </a:r>
          </a:p>
        </p:txBody>
      </p:sp>
    </p:spTree>
    <p:extLst>
      <p:ext uri="{BB962C8B-B14F-4D97-AF65-F5344CB8AC3E}">
        <p14:creationId xmlns:p14="http://schemas.microsoft.com/office/powerpoint/2010/main" val="57262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768A-F2E2-9F9B-B924-0DEE90CA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FD672AC-A107-6892-AF7A-B755B359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" y="0"/>
            <a:ext cx="10875216" cy="809531"/>
          </a:xfrm>
        </p:spPr>
        <p:txBody>
          <a:bodyPr>
            <a:noAutofit/>
          </a:bodyPr>
          <a:lstStyle/>
          <a:p>
            <a:r>
              <a:rPr lang="it-IT" sz="3200">
                <a:solidFill>
                  <a:srgbClr val="002060"/>
                </a:solidFill>
                <a:latin typeface="Aptos" panose="020B0004020202020204" pitchFamily="34" charset="0"/>
              </a:rPr>
              <a:t>Crediti</a:t>
            </a:r>
            <a:r>
              <a:rPr lang="it-IT" sz="3200">
                <a:solidFill>
                  <a:srgbClr val="002060"/>
                </a:solidFill>
              </a:rPr>
              <a:t> </a:t>
            </a:r>
            <a:r>
              <a:rPr lang="it-IT" sz="3200">
                <a:solidFill>
                  <a:srgbClr val="002060"/>
                </a:solidFill>
                <a:latin typeface="Aptos" panose="020B0004020202020204" pitchFamily="34" charset="0"/>
              </a:rPr>
              <a:t>deteriorati</a:t>
            </a:r>
            <a:r>
              <a:rPr lang="it-IT" sz="3200">
                <a:solidFill>
                  <a:srgbClr val="002060"/>
                </a:solidFill>
              </a:rPr>
              <a:t> Italia: situazione sotto controllo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567E21B-7176-77BB-26A2-580879B6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5439446"/>
            <a:ext cx="10803872" cy="304800"/>
          </a:xfrm>
        </p:spPr>
        <p:txBody>
          <a:bodyPr>
            <a:noAutofit/>
          </a:bodyPr>
          <a:lstStyle/>
          <a:p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Fonte dati: Banca d’Italia (tavola TRI30631); elaborazione CVE. Tassi di deterioramento del credito. Flussi trimestrali di prestiti deteriorati rettificati in rapporto alle consistenze dei prestiti, al netto dei prestiti deteriorati rettificati, alla fine del trimestre precedente e in ragione d’anno. Dati depurati dalla componente stagionale qualora presente. Aggiornamento al 09/2025.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C3CD6B1-D3CE-4238-87BA-E1E537F26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50950"/>
              </p:ext>
            </p:extLst>
          </p:nvPr>
        </p:nvGraphicFramePr>
        <p:xfrm>
          <a:off x="275012" y="621792"/>
          <a:ext cx="11712771" cy="474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597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A0E2-033D-A1EA-3498-410B3917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804E400-4948-671A-2B51-A584E516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04" y="-104319"/>
            <a:ext cx="10875216" cy="80953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ptos" panose="020B0004020202020204" pitchFamily="34" charset="0"/>
              </a:rPr>
              <a:t>Costo del credito, euribor e spread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3B774CC-68ED-88E4-746E-C4DA317DC657}"/>
              </a:ext>
            </a:extLst>
          </p:cNvPr>
          <p:cNvSpPr txBox="1">
            <a:spLocks/>
          </p:cNvSpPr>
          <p:nvPr/>
        </p:nvSpPr>
        <p:spPr>
          <a:xfrm>
            <a:off x="596348" y="5556058"/>
            <a:ext cx="10803872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i="1">
                <a:solidFill>
                  <a:srgbClr val="002060"/>
                </a:solidFill>
                <a:latin typeface="Aptos" panose="020B0004020202020204" pitchFamily="34" charset="0"/>
              </a:rPr>
              <a:t>Fonte dati: Banca Centrale Europea; elaborazione CVE. Aggiornamento al 11/2025.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1267F16-1977-43EF-A25F-9AA11B6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34073"/>
              </p:ext>
            </p:extLst>
          </p:nvPr>
        </p:nvGraphicFramePr>
        <p:xfrm>
          <a:off x="0" y="612648"/>
          <a:ext cx="11951208" cy="494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5">
            <a:extLst>
              <a:ext uri="{FF2B5EF4-FFF2-40B4-BE49-F238E27FC236}">
                <a16:creationId xmlns:a16="http://schemas.microsoft.com/office/drawing/2014/main" id="{463D0C9E-06D4-252B-E1A5-B8070F6CA6C4}"/>
              </a:ext>
            </a:extLst>
          </p:cNvPr>
          <p:cNvSpPr txBox="1">
            <a:spLocks/>
          </p:cNvSpPr>
          <p:nvPr/>
        </p:nvSpPr>
        <p:spPr>
          <a:xfrm>
            <a:off x="1176309" y="4044867"/>
            <a:ext cx="2371782" cy="32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Crisi mutui subprime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C0F62322-F138-F9E2-D895-249C3D831B9E}"/>
              </a:ext>
            </a:extLst>
          </p:cNvPr>
          <p:cNvSpPr>
            <a:spLocks/>
          </p:cNvSpPr>
          <p:nvPr/>
        </p:nvSpPr>
        <p:spPr>
          <a:xfrm rot="10800000">
            <a:off x="1962641" y="3653998"/>
            <a:ext cx="638823" cy="31817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2F713B79-9F7E-33B7-994F-F9B8169A915C}"/>
              </a:ext>
            </a:extLst>
          </p:cNvPr>
          <p:cNvSpPr>
            <a:spLocks/>
          </p:cNvSpPr>
          <p:nvPr/>
        </p:nvSpPr>
        <p:spPr>
          <a:xfrm rot="6350214">
            <a:off x="3781359" y="2971546"/>
            <a:ext cx="546910" cy="31817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CasellaDiTesto 5">
            <a:extLst>
              <a:ext uri="{FF2B5EF4-FFF2-40B4-BE49-F238E27FC236}">
                <a16:creationId xmlns:a16="http://schemas.microsoft.com/office/drawing/2014/main" id="{DB19D6F3-B596-894C-5696-BBEC52E5E43F}"/>
              </a:ext>
            </a:extLst>
          </p:cNvPr>
          <p:cNvSpPr txBox="1">
            <a:spLocks/>
          </p:cNvSpPr>
          <p:nvPr/>
        </p:nvSpPr>
        <p:spPr>
          <a:xfrm>
            <a:off x="4282491" y="3109284"/>
            <a:ext cx="1999126" cy="32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Crisi debito sovrano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6962949E-135B-BDC7-E271-F89368A558BA}"/>
              </a:ext>
            </a:extLst>
          </p:cNvPr>
          <p:cNvSpPr/>
          <p:nvPr/>
        </p:nvSpPr>
        <p:spPr>
          <a:xfrm rot="20488143">
            <a:off x="8143625" y="2772402"/>
            <a:ext cx="638826" cy="31815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2049AB67-56A2-A107-A0A4-A9E1B886BFBE}"/>
              </a:ext>
            </a:extLst>
          </p:cNvPr>
          <p:cNvSpPr txBox="1"/>
          <p:nvPr/>
        </p:nvSpPr>
        <p:spPr>
          <a:xfrm>
            <a:off x="7880873" y="2496280"/>
            <a:ext cx="694240" cy="3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Covid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72642BD-7865-CB70-0426-87EAEA461BFD}"/>
              </a:ext>
            </a:extLst>
          </p:cNvPr>
          <p:cNvGrpSpPr/>
          <p:nvPr/>
        </p:nvGrpSpPr>
        <p:grpSpPr>
          <a:xfrm rot="19983228">
            <a:off x="9342468" y="2826754"/>
            <a:ext cx="694240" cy="318179"/>
            <a:chOff x="9789301" y="2658586"/>
            <a:chExt cx="694266" cy="313599"/>
          </a:xfrm>
        </p:grpSpPr>
        <p:sp>
          <p:nvSpPr>
            <p:cNvPr id="15" name="Freccia in giù 14">
              <a:extLst>
                <a:ext uri="{FF2B5EF4-FFF2-40B4-BE49-F238E27FC236}">
                  <a16:creationId xmlns:a16="http://schemas.microsoft.com/office/drawing/2014/main" id="{7859DA26-F96B-A8FC-03DE-8951604A4BAE}"/>
                </a:ext>
              </a:extLst>
            </p:cNvPr>
            <p:cNvSpPr/>
            <p:nvPr/>
          </p:nvSpPr>
          <p:spPr>
            <a:xfrm>
              <a:off x="9789301" y="2658586"/>
              <a:ext cx="694266" cy="313599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14" name="CasellaDiTesto 8">
            <a:extLst>
              <a:ext uri="{FF2B5EF4-FFF2-40B4-BE49-F238E27FC236}">
                <a16:creationId xmlns:a16="http://schemas.microsoft.com/office/drawing/2014/main" id="{B7519AEF-24AB-1430-61A4-BA372ED37BB6}"/>
              </a:ext>
            </a:extLst>
          </p:cNvPr>
          <p:cNvSpPr txBox="1"/>
          <p:nvPr/>
        </p:nvSpPr>
        <p:spPr>
          <a:xfrm>
            <a:off x="8779519" y="1983797"/>
            <a:ext cx="1585259" cy="79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Conflitto Ucraina</a:t>
            </a:r>
          </a:p>
          <a:p>
            <a:pPr algn="ctr"/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Crisi energetica </a:t>
            </a:r>
          </a:p>
        </p:txBody>
      </p:sp>
    </p:spTree>
    <p:extLst>
      <p:ext uri="{BB962C8B-B14F-4D97-AF65-F5344CB8AC3E}">
        <p14:creationId xmlns:p14="http://schemas.microsoft.com/office/powerpoint/2010/main" val="2591390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zato 3">
    <a:dk1>
      <a:srgbClr val="003061"/>
    </a:dk1>
    <a:lt1>
      <a:sysClr val="window" lastClr="FFFFFF"/>
    </a:lt1>
    <a:dk2>
      <a:srgbClr val="003061"/>
    </a:dk2>
    <a:lt2>
      <a:srgbClr val="E7E6E6"/>
    </a:lt2>
    <a:accent1>
      <a:srgbClr val="70AD4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954F7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3" ma:contentTypeDescription="Creare un nuovo documento." ma:contentTypeScope="" ma:versionID="1bd345d4f04fde02a9d3b3fb5d518154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c0f3de74f3060a913b1c3a029b428454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a0c6ef-772f-483b-857d-e8ffa3523b7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27157-BDF3-46DD-AD52-423A41BC7AAC}">
  <ds:schemaRefs>
    <ds:schemaRef ds:uri="a3b9ee82-cbec-4926-b577-d039db5ed3aa"/>
    <ds:schemaRef ds:uri="b4aef0fc-f5d3-4a9f-bdab-fc0d1d3b6d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077D72-8FEB-45D8-91A0-844D84922088}">
  <ds:schemaRefs>
    <ds:schemaRef ds:uri="a3b9ee82-cbec-4926-b577-d039db5ed3aa"/>
    <ds:schemaRef ds:uri="b4aef0fc-f5d3-4a9f-bdab-fc0d1d3b6d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938</Words>
  <Application>Microsoft Office PowerPoint</Application>
  <PresentationFormat>Widescreen</PresentationFormat>
  <Paragraphs>111</Paragraphs>
  <Slides>27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Tema di Office</vt:lpstr>
      <vt:lpstr>OSSERVATORIO TASSI &amp; MONITOR DEL CREDITO 2025 e prospettive 2026  Febbraio 2026 </vt:lpstr>
      <vt:lpstr>Presentazione standard di PowerPoint</vt:lpstr>
      <vt:lpstr>Gli impieghi alle imprese in Italia (da 09/2011 a 09/2025): -33,6% totale, -27,3% attività industriali, -69,4% costruzioni</vt:lpstr>
      <vt:lpstr>Gli impieghi alle imprese in Veneto(da 09/2011 a 09/2025): -42,4% totale, -34,8% attività industriali, -77,7% costruzioni</vt:lpstr>
      <vt:lpstr>Depositi e impieghi: l’Indebitamento Finanziario Netto (IFN) delle aziende in Veneto</vt:lpstr>
      <vt:lpstr>% impieghi in Veneto, Lombardia ed Emilia-Romagna rispetto al totale Italia</vt:lpstr>
      <vt:lpstr>% impieghi in Veneto rispetto al totale Italia</vt:lpstr>
      <vt:lpstr>Crediti deteriorati Italia: situazione sotto controllo</vt:lpstr>
      <vt:lpstr>Costo del credito, euribor e spread</vt:lpstr>
      <vt:lpstr>- Composizione del campione FinMonitor - </vt:lpstr>
      <vt:lpstr>Presentazione standard di PowerPoint</vt:lpstr>
      <vt:lpstr>Osservatorio Tassi - Panoramica e costi di gestione - </vt:lpstr>
      <vt:lpstr>Come operate con banche e intermediari finanziari?</vt:lpstr>
      <vt:lpstr>Presentazione standard di PowerPoint</vt:lpstr>
      <vt:lpstr>Osservatorio Tassi - Costo degli affidamenti - </vt:lpstr>
      <vt:lpstr>Presentazione standard di PowerPoint</vt:lpstr>
      <vt:lpstr>Osservatorio Tassi - Costi per i nuovi finanziamenti - </vt:lpstr>
      <vt:lpstr>Presentazione standard di PowerPoint</vt:lpstr>
      <vt:lpstr>Monitor del Credito - Ultimi 12 mesi: nuove richieste di affidamenti o di finanziamenti a medio-lungo termine - </vt:lpstr>
      <vt:lpstr>Presentazione standard di PowerPoint</vt:lpstr>
      <vt:lpstr>Presentazione standard di PowerPoint</vt:lpstr>
      <vt:lpstr>Monitor del Credito - Investimenti e fabbisogni -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9</cp:revision>
  <dcterms:created xsi:type="dcterms:W3CDTF">2023-01-30T16:35:22Z</dcterms:created>
  <dcterms:modified xsi:type="dcterms:W3CDTF">2026-03-10T15:19:04Z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  <property fmtid="{D5CDD505-2E9C-101B-9397-08002B2CF9AE}" pid="3" name="MediaServiceImageTags">
    <vt:lpwstr/>
  </property>
</Properties>
</file>